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60"/>
  </p:notesMasterIdLst>
  <p:handoutMasterIdLst>
    <p:handoutMasterId r:id="rId61"/>
  </p:handoutMasterIdLst>
  <p:sldIdLst>
    <p:sldId id="686" r:id="rId2"/>
    <p:sldId id="688" r:id="rId3"/>
    <p:sldId id="692" r:id="rId4"/>
    <p:sldId id="693" r:id="rId5"/>
    <p:sldId id="694" r:id="rId6"/>
    <p:sldId id="695" r:id="rId7"/>
    <p:sldId id="740" r:id="rId8"/>
    <p:sldId id="697" r:id="rId9"/>
    <p:sldId id="707" r:id="rId10"/>
    <p:sldId id="708" r:id="rId11"/>
    <p:sldId id="709" r:id="rId12"/>
    <p:sldId id="711" r:id="rId13"/>
    <p:sldId id="710" r:id="rId14"/>
    <p:sldId id="713" r:id="rId15"/>
    <p:sldId id="714" r:id="rId16"/>
    <p:sldId id="712" r:id="rId17"/>
    <p:sldId id="702" r:id="rId18"/>
    <p:sldId id="701" r:id="rId19"/>
    <p:sldId id="703" r:id="rId20"/>
    <p:sldId id="704" r:id="rId21"/>
    <p:sldId id="506" r:id="rId22"/>
    <p:sldId id="586" r:id="rId23"/>
    <p:sldId id="715" r:id="rId24"/>
    <p:sldId id="717" r:id="rId25"/>
    <p:sldId id="718" r:id="rId26"/>
    <p:sldId id="592" r:id="rId27"/>
    <p:sldId id="741" r:id="rId28"/>
    <p:sldId id="678" r:id="rId29"/>
    <p:sldId id="679" r:id="rId30"/>
    <p:sldId id="681" r:id="rId31"/>
    <p:sldId id="682" r:id="rId32"/>
    <p:sldId id="738" r:id="rId33"/>
    <p:sldId id="683" r:id="rId34"/>
    <p:sldId id="720" r:id="rId35"/>
    <p:sldId id="742" r:id="rId36"/>
    <p:sldId id="722" r:id="rId37"/>
    <p:sldId id="724" r:id="rId38"/>
    <p:sldId id="725" r:id="rId39"/>
    <p:sldId id="726" r:id="rId40"/>
    <p:sldId id="727" r:id="rId41"/>
    <p:sldId id="729" r:id="rId42"/>
    <p:sldId id="730" r:id="rId43"/>
    <p:sldId id="731" r:id="rId44"/>
    <p:sldId id="732" r:id="rId45"/>
    <p:sldId id="661" r:id="rId46"/>
    <p:sldId id="733" r:id="rId47"/>
    <p:sldId id="734" r:id="rId48"/>
    <p:sldId id="745" r:id="rId49"/>
    <p:sldId id="746" r:id="rId50"/>
    <p:sldId id="743" r:id="rId51"/>
    <p:sldId id="744" r:id="rId52"/>
    <p:sldId id="735" r:id="rId53"/>
    <p:sldId id="705" r:id="rId54"/>
    <p:sldId id="576" r:id="rId55"/>
    <p:sldId id="736" r:id="rId56"/>
    <p:sldId id="660" r:id="rId57"/>
    <p:sldId id="664" r:id="rId58"/>
    <p:sldId id="737" r:id="rId5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A33"/>
    <a:srgbClr val="09025E"/>
    <a:srgbClr val="FF5050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87327" autoAdjust="0"/>
  </p:normalViewPr>
  <p:slideViewPr>
    <p:cSldViewPr showGuides="1">
      <p:cViewPr>
        <p:scale>
          <a:sx n="69" d="100"/>
          <a:sy n="69" d="100"/>
        </p:scale>
        <p:origin x="-1416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 dirty="0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 dirty="0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B93F09-3C34-4501-B642-E018102E1443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D8F4EE66-72BD-48B5-A8FF-5911208D39AA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7F9818B3-11CF-4369-ADA8-BCB9ECF286B3}" type="parTrans" cxnId="{E066B3CA-BF7B-4E91-8540-49BD1F9D07AC}">
      <dgm:prSet/>
      <dgm:spPr/>
      <dgm:t>
        <a:bodyPr/>
        <a:lstStyle/>
        <a:p>
          <a:endParaRPr lang="ru-RU"/>
        </a:p>
      </dgm:t>
    </dgm:pt>
    <dgm:pt modelId="{D5DB1D5F-877B-4122-A08F-880F46D6656E}" type="sibTrans" cxnId="{E066B3CA-BF7B-4E91-8540-49BD1F9D07AC}">
      <dgm:prSet/>
      <dgm:spPr/>
      <dgm:t>
        <a:bodyPr/>
        <a:lstStyle/>
        <a:p>
          <a:endParaRPr lang="ru-RU"/>
        </a:p>
      </dgm:t>
    </dgm:pt>
    <dgm:pt modelId="{E822B511-F339-41D7-925F-C05DAE4EBB3D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CF44242C-64F4-48B2-AFD4-389F2E041C18}" type="parTrans" cxnId="{93955BFE-F22C-45F6-99C4-9CD281787599}">
      <dgm:prSet/>
      <dgm:spPr/>
      <dgm:t>
        <a:bodyPr/>
        <a:lstStyle/>
        <a:p>
          <a:endParaRPr lang="ru-RU"/>
        </a:p>
      </dgm:t>
    </dgm:pt>
    <dgm:pt modelId="{DF69403B-ABED-43C2-B72C-878E662492BA}" type="sibTrans" cxnId="{93955BFE-F22C-45F6-99C4-9CD281787599}">
      <dgm:prSet/>
      <dgm:spPr/>
      <dgm:t>
        <a:bodyPr/>
        <a:lstStyle/>
        <a:p>
          <a:endParaRPr lang="ru-RU"/>
        </a:p>
      </dgm:t>
    </dgm:pt>
    <dgm:pt modelId="{A044D845-6658-45F9-8044-72E83FB26A72}">
      <dgm:prSet phldrT="[Текст]" custT="1"/>
      <dgm:spPr/>
      <dgm:t>
        <a:bodyPr/>
        <a:lstStyle/>
        <a:p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МР)</a:t>
          </a:r>
        </a:p>
        <a:p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46D65D91-5C92-48D3-BA43-A266B92AAD9B}" type="parTrans" cxnId="{A3EA16EC-6D6C-45C2-AFD5-A8E47691A2BE}">
      <dgm:prSet/>
      <dgm:spPr/>
      <dgm:t>
        <a:bodyPr/>
        <a:lstStyle/>
        <a:p>
          <a:endParaRPr lang="ru-RU"/>
        </a:p>
      </dgm:t>
    </dgm:pt>
    <dgm:pt modelId="{43A193F1-7C10-4BD1-A6B5-1D9A4F9B4987}" type="sibTrans" cxnId="{A3EA16EC-6D6C-45C2-AFD5-A8E47691A2BE}">
      <dgm:prSet/>
      <dgm:spPr/>
      <dgm:t>
        <a:bodyPr/>
        <a:lstStyle/>
        <a:p>
          <a:endParaRPr lang="ru-RU"/>
        </a:p>
      </dgm:t>
    </dgm:pt>
    <dgm:pt modelId="{CA99BB14-575F-4337-91E4-ECBD1648B95C}" type="pres">
      <dgm:prSet presAssocID="{2AB93F09-3C34-4501-B642-E018102E1443}" presName="linearFlow" presStyleCnt="0">
        <dgm:presLayoutVars>
          <dgm:dir/>
          <dgm:resizeHandles val="exact"/>
        </dgm:presLayoutVars>
      </dgm:prSet>
      <dgm:spPr/>
    </dgm:pt>
    <dgm:pt modelId="{ADB49BC5-BE45-4DAB-B7E3-FD10B833FC3F}" type="pres">
      <dgm:prSet presAssocID="{D8F4EE66-72BD-48B5-A8FF-5911208D39AA}" presName="composite" presStyleCnt="0"/>
      <dgm:spPr/>
    </dgm:pt>
    <dgm:pt modelId="{481BB562-93BC-4AE4-9F11-DFDCA6D0186B}" type="pres">
      <dgm:prSet presAssocID="{D8F4EE66-72BD-48B5-A8FF-5911208D39AA}" presName="imgShp" presStyleLbl="fgImgPlace1" presStyleIdx="0" presStyleCnt="3" custScaleX="89296" custScaleY="89429"/>
      <dgm:spPr/>
    </dgm:pt>
    <dgm:pt modelId="{FEEB5B71-F8BF-43A5-BB7F-A526DAE9F330}" type="pres">
      <dgm:prSet presAssocID="{D8F4EE66-72BD-48B5-A8FF-5911208D39AA}" presName="txShp" presStyleLbl="node1" presStyleIdx="0" presStyleCnt="3" custScaleX="107442" custLinFactNeighborX="689" custLinFactNeighborY="-5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C1E97-1FCA-4FCE-B828-70E32ED4CAD3}" type="pres">
      <dgm:prSet presAssocID="{D5DB1D5F-877B-4122-A08F-880F46D6656E}" presName="spacing" presStyleCnt="0"/>
      <dgm:spPr/>
    </dgm:pt>
    <dgm:pt modelId="{EED34F45-30D5-4739-872A-E80B5FDF1081}" type="pres">
      <dgm:prSet presAssocID="{E822B511-F339-41D7-925F-C05DAE4EBB3D}" presName="composite" presStyleCnt="0"/>
      <dgm:spPr/>
    </dgm:pt>
    <dgm:pt modelId="{4468D691-84D7-4F54-88FA-CE2A504D8E34}" type="pres">
      <dgm:prSet presAssocID="{E822B511-F339-41D7-925F-C05DAE4EBB3D}" presName="imgShp" presStyleLbl="fgImgPlace1" presStyleIdx="1" presStyleCnt="3" custScaleX="84854" custScaleY="86442"/>
      <dgm:spPr/>
    </dgm:pt>
    <dgm:pt modelId="{C894FAF5-DCA1-41BA-8DDA-29E5B39C5F21}" type="pres">
      <dgm:prSet presAssocID="{E822B511-F339-41D7-925F-C05DAE4EBB3D}" presName="txShp" presStyleLbl="node1" presStyleIdx="1" presStyleCnt="3" custScaleX="106538" custLinFactNeighborX="705" custLinFactNeighborY="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A9B10-CFC7-4D28-8169-20D1522498D6}" type="pres">
      <dgm:prSet presAssocID="{DF69403B-ABED-43C2-B72C-878E662492BA}" presName="spacing" presStyleCnt="0"/>
      <dgm:spPr/>
    </dgm:pt>
    <dgm:pt modelId="{744C7C32-AAFC-42FA-A013-6088E362BC9B}" type="pres">
      <dgm:prSet presAssocID="{A044D845-6658-45F9-8044-72E83FB26A72}" presName="composite" presStyleCnt="0"/>
      <dgm:spPr/>
    </dgm:pt>
    <dgm:pt modelId="{CEF78006-1F5C-4970-B83F-0A1C2E174D79}" type="pres">
      <dgm:prSet presAssocID="{A044D845-6658-45F9-8044-72E83FB26A72}" presName="imgShp" presStyleLbl="fgImgPlace1" presStyleIdx="2" presStyleCnt="3" custScaleX="81533" custScaleY="81566"/>
      <dgm:spPr/>
    </dgm:pt>
    <dgm:pt modelId="{311C0597-6257-42D1-9FFC-12FCA61CA0A4}" type="pres">
      <dgm:prSet presAssocID="{A044D845-6658-45F9-8044-72E83FB26A72}" presName="txShp" presStyleLbl="node1" presStyleIdx="2" presStyleCnt="3" custScaleX="108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3DFDC4-73ED-406D-9F01-9562C1F23C2F}" type="presOf" srcId="{D8F4EE66-72BD-48B5-A8FF-5911208D39AA}" destId="{FEEB5B71-F8BF-43A5-BB7F-A526DAE9F330}" srcOrd="0" destOrd="0" presId="urn:microsoft.com/office/officeart/2005/8/layout/vList3#1"/>
    <dgm:cxn modelId="{41C51855-1D2E-4DAE-BB08-B52F3CE9A775}" type="presOf" srcId="{2AB93F09-3C34-4501-B642-E018102E1443}" destId="{CA99BB14-575F-4337-91E4-ECBD1648B95C}" srcOrd="0" destOrd="0" presId="urn:microsoft.com/office/officeart/2005/8/layout/vList3#1"/>
    <dgm:cxn modelId="{A3EA16EC-6D6C-45C2-AFD5-A8E47691A2BE}" srcId="{2AB93F09-3C34-4501-B642-E018102E1443}" destId="{A044D845-6658-45F9-8044-72E83FB26A72}" srcOrd="2" destOrd="0" parTransId="{46D65D91-5C92-48D3-BA43-A266B92AAD9B}" sibTransId="{43A193F1-7C10-4BD1-A6B5-1D9A4F9B4987}"/>
    <dgm:cxn modelId="{E066B3CA-BF7B-4E91-8540-49BD1F9D07AC}" srcId="{2AB93F09-3C34-4501-B642-E018102E1443}" destId="{D8F4EE66-72BD-48B5-A8FF-5911208D39AA}" srcOrd="0" destOrd="0" parTransId="{7F9818B3-11CF-4369-ADA8-BCB9ECF286B3}" sibTransId="{D5DB1D5F-877B-4122-A08F-880F46D6656E}"/>
    <dgm:cxn modelId="{1722F1F0-EBCD-4900-B5C9-D75CB3724CF6}" type="presOf" srcId="{A044D845-6658-45F9-8044-72E83FB26A72}" destId="{311C0597-6257-42D1-9FFC-12FCA61CA0A4}" srcOrd="0" destOrd="0" presId="urn:microsoft.com/office/officeart/2005/8/layout/vList3#1"/>
    <dgm:cxn modelId="{93955BFE-F22C-45F6-99C4-9CD281787599}" srcId="{2AB93F09-3C34-4501-B642-E018102E1443}" destId="{E822B511-F339-41D7-925F-C05DAE4EBB3D}" srcOrd="1" destOrd="0" parTransId="{CF44242C-64F4-48B2-AFD4-389F2E041C18}" sibTransId="{DF69403B-ABED-43C2-B72C-878E662492BA}"/>
    <dgm:cxn modelId="{3DF9F189-16E9-4B14-9109-7CBD4AB507D7}" type="presOf" srcId="{E822B511-F339-41D7-925F-C05DAE4EBB3D}" destId="{C894FAF5-DCA1-41BA-8DDA-29E5B39C5F21}" srcOrd="0" destOrd="0" presId="urn:microsoft.com/office/officeart/2005/8/layout/vList3#1"/>
    <dgm:cxn modelId="{6912DD9C-24B9-4786-A93B-22DC8BE08031}" type="presParOf" srcId="{CA99BB14-575F-4337-91E4-ECBD1648B95C}" destId="{ADB49BC5-BE45-4DAB-B7E3-FD10B833FC3F}" srcOrd="0" destOrd="0" presId="urn:microsoft.com/office/officeart/2005/8/layout/vList3#1"/>
    <dgm:cxn modelId="{96E45C7B-2A36-4924-A583-9ECDAEFF3EF3}" type="presParOf" srcId="{ADB49BC5-BE45-4DAB-B7E3-FD10B833FC3F}" destId="{481BB562-93BC-4AE4-9F11-DFDCA6D0186B}" srcOrd="0" destOrd="0" presId="urn:microsoft.com/office/officeart/2005/8/layout/vList3#1"/>
    <dgm:cxn modelId="{A42E30CB-4236-4B0F-9226-1CDC13588F35}" type="presParOf" srcId="{ADB49BC5-BE45-4DAB-B7E3-FD10B833FC3F}" destId="{FEEB5B71-F8BF-43A5-BB7F-A526DAE9F330}" srcOrd="1" destOrd="0" presId="urn:microsoft.com/office/officeart/2005/8/layout/vList3#1"/>
    <dgm:cxn modelId="{CA65C1E1-DD48-4047-A0F6-B15F3B42F33A}" type="presParOf" srcId="{CA99BB14-575F-4337-91E4-ECBD1648B95C}" destId="{F43C1E97-1FCA-4FCE-B828-70E32ED4CAD3}" srcOrd="1" destOrd="0" presId="urn:microsoft.com/office/officeart/2005/8/layout/vList3#1"/>
    <dgm:cxn modelId="{E67A0F3F-BCEA-468F-BEE8-174A7313EDA7}" type="presParOf" srcId="{CA99BB14-575F-4337-91E4-ECBD1648B95C}" destId="{EED34F45-30D5-4739-872A-E80B5FDF1081}" srcOrd="2" destOrd="0" presId="urn:microsoft.com/office/officeart/2005/8/layout/vList3#1"/>
    <dgm:cxn modelId="{F2BD7CB1-0670-487A-9646-4A5A5A5B1A7D}" type="presParOf" srcId="{EED34F45-30D5-4739-872A-E80B5FDF1081}" destId="{4468D691-84D7-4F54-88FA-CE2A504D8E34}" srcOrd="0" destOrd="0" presId="urn:microsoft.com/office/officeart/2005/8/layout/vList3#1"/>
    <dgm:cxn modelId="{891240C9-50D5-42ED-BB7D-3ED73C4B2DAF}" type="presParOf" srcId="{EED34F45-30D5-4739-872A-E80B5FDF1081}" destId="{C894FAF5-DCA1-41BA-8DDA-29E5B39C5F21}" srcOrd="1" destOrd="0" presId="urn:microsoft.com/office/officeart/2005/8/layout/vList3#1"/>
    <dgm:cxn modelId="{265E912B-126F-4A5B-B20E-BDE26A3ACD81}" type="presParOf" srcId="{CA99BB14-575F-4337-91E4-ECBD1648B95C}" destId="{535A9B10-CFC7-4D28-8169-20D1522498D6}" srcOrd="3" destOrd="0" presId="urn:microsoft.com/office/officeart/2005/8/layout/vList3#1"/>
    <dgm:cxn modelId="{ED30B6BA-F71F-4B1E-8AEF-8706F2640781}" type="presParOf" srcId="{CA99BB14-575F-4337-91E4-ECBD1648B95C}" destId="{744C7C32-AAFC-42FA-A013-6088E362BC9B}" srcOrd="4" destOrd="0" presId="urn:microsoft.com/office/officeart/2005/8/layout/vList3#1"/>
    <dgm:cxn modelId="{C5BF77E3-D020-427D-9FB4-23158E8F74E5}" type="presParOf" srcId="{744C7C32-AAFC-42FA-A013-6088E362BC9B}" destId="{CEF78006-1F5C-4970-B83F-0A1C2E174D79}" srcOrd="0" destOrd="0" presId="urn:microsoft.com/office/officeart/2005/8/layout/vList3#1"/>
    <dgm:cxn modelId="{AB56525F-57F5-4B24-B66E-BA0A5C26B048}" type="presParOf" srcId="{744C7C32-AAFC-42FA-A013-6088E362BC9B}" destId="{311C0597-6257-42D1-9FFC-12FCA61CA0A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77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23927" custLinFactNeighborY="4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7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08182384-2EAC-4C4F-8BD8-F57EC82BDA6F}" type="presOf" srcId="{51BB8718-552E-4C8C-9058-9CE415314751}" destId="{CDCE2722-E83C-4899-9B0F-65B26296B4E6}" srcOrd="1" destOrd="0" presId="urn:microsoft.com/office/officeart/2005/8/layout/list1"/>
    <dgm:cxn modelId="{E55203E6-FB75-448D-A5FB-E662D9741DB3}" type="presOf" srcId="{8B441D1B-D8FC-450B-A432-1895E58E31F8}" destId="{A0DCBD92-98BD-4E05-9892-4E833A00BD8F}" srcOrd="1" destOrd="0" presId="urn:microsoft.com/office/officeart/2005/8/layout/list1"/>
    <dgm:cxn modelId="{94AC7E49-1C17-4AA6-959D-6F87C01474E4}" type="presOf" srcId="{51BB8718-552E-4C8C-9058-9CE415314751}" destId="{DB26D037-2EE8-4AAA-BF22-CBF768C95BB5}" srcOrd="0" destOrd="0" presId="urn:microsoft.com/office/officeart/2005/8/layout/list1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9E6A0C9A-E29C-4BBF-9FBA-AD06ACF33A92}" type="presOf" srcId="{BC550112-22B4-498B-AEE3-A083B8E02D06}" destId="{5991B5D4-8CCF-49F1-BA14-8D156730C9C0}" srcOrd="0" destOrd="0" presId="urn:microsoft.com/office/officeart/2005/8/layout/list1"/>
    <dgm:cxn modelId="{2CC56DED-4B15-4CC9-9ED5-C0ACE6AD8367}" type="presOf" srcId="{8B441D1B-D8FC-450B-A432-1895E58E31F8}" destId="{622060E3-161C-4688-9C7D-A9702D7BD12D}" srcOrd="0" destOrd="0" presId="urn:microsoft.com/office/officeart/2005/8/layout/list1"/>
    <dgm:cxn modelId="{702A0E63-5B87-49FC-B5DB-8FADCEDB6EBD}" type="presOf" srcId="{A5DEF940-B5B7-4450-B4BE-577BE508022C}" destId="{646FDCCB-FD77-46A8-9AC3-E9E88F1DC5FF}" srcOrd="0" destOrd="0" presId="urn:microsoft.com/office/officeart/2005/8/layout/list1"/>
    <dgm:cxn modelId="{CAE32EC5-1B88-41AF-A832-2DE8189C1943}" type="presOf" srcId="{A5DEF940-B5B7-4450-B4BE-577BE508022C}" destId="{D341E83E-97A4-44FD-8D70-EB6E6A816EAF}" srcOrd="1" destOrd="0" presId="urn:microsoft.com/office/officeart/2005/8/layout/list1"/>
    <dgm:cxn modelId="{94626353-1A74-49A3-AC57-6872FFAE1CD3}" type="presParOf" srcId="{5991B5D4-8CCF-49F1-BA14-8D156730C9C0}" destId="{2BF07C0B-7934-4BB9-A7DB-F4B155C5C8F0}" srcOrd="0" destOrd="0" presId="urn:microsoft.com/office/officeart/2005/8/layout/list1"/>
    <dgm:cxn modelId="{CE8D2FD8-C696-46A6-B3FD-70EACA30FD1B}" type="presParOf" srcId="{2BF07C0B-7934-4BB9-A7DB-F4B155C5C8F0}" destId="{646FDCCB-FD77-46A8-9AC3-E9E88F1DC5FF}" srcOrd="0" destOrd="0" presId="urn:microsoft.com/office/officeart/2005/8/layout/list1"/>
    <dgm:cxn modelId="{079E9206-C71B-4995-8CCE-E4AF015C408D}" type="presParOf" srcId="{2BF07C0B-7934-4BB9-A7DB-F4B155C5C8F0}" destId="{D341E83E-97A4-44FD-8D70-EB6E6A816EAF}" srcOrd="1" destOrd="0" presId="urn:microsoft.com/office/officeart/2005/8/layout/list1"/>
    <dgm:cxn modelId="{92C74A99-B767-4293-AEBE-88F619CE1244}" type="presParOf" srcId="{5991B5D4-8CCF-49F1-BA14-8D156730C9C0}" destId="{83387B33-652A-4FD8-8376-7896ED49713C}" srcOrd="1" destOrd="0" presId="urn:microsoft.com/office/officeart/2005/8/layout/list1"/>
    <dgm:cxn modelId="{4F769F8E-7434-4601-A8F5-9658AFA59FCE}" type="presParOf" srcId="{5991B5D4-8CCF-49F1-BA14-8D156730C9C0}" destId="{24958868-248C-4E64-8ECA-5BA86EB43573}" srcOrd="2" destOrd="0" presId="urn:microsoft.com/office/officeart/2005/8/layout/list1"/>
    <dgm:cxn modelId="{F5D4EB3E-DB60-4349-9297-D36622E13A6E}" type="presParOf" srcId="{5991B5D4-8CCF-49F1-BA14-8D156730C9C0}" destId="{BD1F9C95-A2ED-4BE5-A71C-73CF71CE7B5D}" srcOrd="3" destOrd="0" presId="urn:microsoft.com/office/officeart/2005/8/layout/list1"/>
    <dgm:cxn modelId="{E268104E-415E-4D30-B797-05BBB0501205}" type="presParOf" srcId="{5991B5D4-8CCF-49F1-BA14-8D156730C9C0}" destId="{34B27BC0-79A0-490D-AF75-CEDCF234643C}" srcOrd="4" destOrd="0" presId="urn:microsoft.com/office/officeart/2005/8/layout/list1"/>
    <dgm:cxn modelId="{B9C22AC2-AEF6-4C29-B989-DB1CFC2AB44D}" type="presParOf" srcId="{34B27BC0-79A0-490D-AF75-CEDCF234643C}" destId="{DB26D037-2EE8-4AAA-BF22-CBF768C95BB5}" srcOrd="0" destOrd="0" presId="urn:microsoft.com/office/officeart/2005/8/layout/list1"/>
    <dgm:cxn modelId="{E3D57F07-E1EE-4853-BEAE-E0235B7C993E}" type="presParOf" srcId="{34B27BC0-79A0-490D-AF75-CEDCF234643C}" destId="{CDCE2722-E83C-4899-9B0F-65B26296B4E6}" srcOrd="1" destOrd="0" presId="urn:microsoft.com/office/officeart/2005/8/layout/list1"/>
    <dgm:cxn modelId="{DCD08332-BA52-4AD1-AEA1-1C98E7B7900A}" type="presParOf" srcId="{5991B5D4-8CCF-49F1-BA14-8D156730C9C0}" destId="{51D49235-2B46-4F83-97E0-CBB1D8E2A934}" srcOrd="5" destOrd="0" presId="urn:microsoft.com/office/officeart/2005/8/layout/list1"/>
    <dgm:cxn modelId="{2503DEC2-11B3-41CF-98D2-4542DCFECDE5}" type="presParOf" srcId="{5991B5D4-8CCF-49F1-BA14-8D156730C9C0}" destId="{CFB02F0A-5E83-4CAD-A3E5-C3D3367E13AC}" srcOrd="6" destOrd="0" presId="urn:microsoft.com/office/officeart/2005/8/layout/list1"/>
    <dgm:cxn modelId="{27492E7A-3AEC-49E3-ABE9-42D4B722DEAF}" type="presParOf" srcId="{5991B5D4-8CCF-49F1-BA14-8D156730C9C0}" destId="{A7BAF202-FB51-4A38-893C-DC279A16A6C3}" srcOrd="7" destOrd="0" presId="urn:microsoft.com/office/officeart/2005/8/layout/list1"/>
    <dgm:cxn modelId="{E1FB5CB6-E722-406D-8216-77AD0B4208FE}" type="presParOf" srcId="{5991B5D4-8CCF-49F1-BA14-8D156730C9C0}" destId="{81DAE788-2898-4710-A213-4A89C5268CE2}" srcOrd="8" destOrd="0" presId="urn:microsoft.com/office/officeart/2005/8/layout/list1"/>
    <dgm:cxn modelId="{AA7D8EA3-86E0-485D-9366-7583A71C038C}" type="presParOf" srcId="{81DAE788-2898-4710-A213-4A89C5268CE2}" destId="{622060E3-161C-4688-9C7D-A9702D7BD12D}" srcOrd="0" destOrd="0" presId="urn:microsoft.com/office/officeart/2005/8/layout/list1"/>
    <dgm:cxn modelId="{DB15A906-3776-497B-AEDF-7B3C3BD996CA}" type="presParOf" srcId="{81DAE788-2898-4710-A213-4A89C5268CE2}" destId="{A0DCBD92-98BD-4E05-9892-4E833A00BD8F}" srcOrd="1" destOrd="0" presId="urn:microsoft.com/office/officeart/2005/8/layout/list1"/>
    <dgm:cxn modelId="{9ADF713B-D1FC-4CDC-8B05-683ABF8D759C}" type="presParOf" srcId="{5991B5D4-8CCF-49F1-BA14-8D156730C9C0}" destId="{F9E60201-D90B-447E-B1EC-895B6547F9BE}" srcOrd="9" destOrd="0" presId="urn:microsoft.com/office/officeart/2005/8/layout/list1"/>
    <dgm:cxn modelId="{6F95A0D6-6394-4A77-AF99-6A0CDCD49589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66689" y="0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483769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261750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261750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3660323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22435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122435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4932040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4898907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898907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7787434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660871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5660871" y="934857"/>
        <a:ext cx="1321506" cy="28200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B5B71-F8BF-43A5-BB7F-A526DAE9F330}">
      <dsp:nvSpPr>
        <dsp:cNvPr id="0" name=""/>
        <dsp:cNvSpPr/>
      </dsp:nvSpPr>
      <dsp:spPr>
        <a:xfrm rot="10800000">
          <a:off x="1336701" y="0"/>
          <a:ext cx="5563543" cy="1280078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56720" y="0"/>
        <a:ext cx="5243524" cy="1280078"/>
      </dsp:txXfrm>
    </dsp:sp>
    <dsp:sp modelId="{481BB562-93BC-4AE4-9F11-DFDCA6D0186B}">
      <dsp:nvSpPr>
        <dsp:cNvPr id="0" name=""/>
        <dsp:cNvSpPr/>
      </dsp:nvSpPr>
      <dsp:spPr>
        <a:xfrm>
          <a:off x="922174" y="69683"/>
          <a:ext cx="1143059" cy="1144761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94FAF5-DCA1-41BA-8DDA-29E5B39C5F21}">
      <dsp:nvSpPr>
        <dsp:cNvPr id="0" name=""/>
        <dsp:cNvSpPr/>
      </dsp:nvSpPr>
      <dsp:spPr>
        <a:xfrm rot="10800000">
          <a:off x="1358422" y="1692365"/>
          <a:ext cx="5516733" cy="1280078"/>
        </a:xfrm>
        <a:prstGeom prst="homePlate">
          <a:avLst/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tint val="62000"/>
                <a:satMod val="180000"/>
              </a:schemeClr>
            </a:gs>
            <a:gs pos="65000">
              <a:schemeClr val="accent2">
                <a:hueOff val="-10081594"/>
                <a:satOff val="4384"/>
                <a:lumOff val="1275"/>
                <a:alphaOff val="0"/>
                <a:tint val="32000"/>
                <a:satMod val="250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78441" y="1692365"/>
        <a:ext cx="5196714" cy="1280078"/>
      </dsp:txXfrm>
    </dsp:sp>
    <dsp:sp modelId="{4468D691-84D7-4F54-88FA-CE2A504D8E34}">
      <dsp:nvSpPr>
        <dsp:cNvPr id="0" name=""/>
        <dsp:cNvSpPr/>
      </dsp:nvSpPr>
      <dsp:spPr>
        <a:xfrm>
          <a:off x="948092" y="1750993"/>
          <a:ext cx="1086198" cy="1106525"/>
        </a:xfrm>
        <a:prstGeom prst="ellipse">
          <a:avLst/>
        </a:prstGeom>
        <a:solidFill>
          <a:schemeClr val="accent2">
            <a:tint val="50000"/>
            <a:hueOff val="-10478886"/>
            <a:satOff val="8165"/>
            <a:lumOff val="744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11C0597-6257-42D1-9FFC-12FCA61CA0A4}">
      <dsp:nvSpPr>
        <dsp:cNvPr id="0" name=""/>
        <dsp:cNvSpPr/>
      </dsp:nvSpPr>
      <dsp:spPr>
        <a:xfrm rot="10800000">
          <a:off x="1229266" y="3326408"/>
          <a:ext cx="5626096" cy="1280078"/>
        </a:xfrm>
        <a:prstGeom prst="homePlat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tint val="62000"/>
                <a:satMod val="180000"/>
              </a:schemeClr>
            </a:gs>
            <a:gs pos="65000">
              <a:schemeClr val="accent2">
                <a:hueOff val="-20163188"/>
                <a:satOff val="8769"/>
                <a:lumOff val="2550"/>
                <a:alphaOff val="0"/>
                <a:tint val="32000"/>
                <a:satMod val="250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МР)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549285" y="3326408"/>
        <a:ext cx="5306077" cy="1280078"/>
      </dsp:txXfrm>
    </dsp:sp>
    <dsp:sp modelId="{CEF78006-1F5C-4970-B83F-0A1C2E174D79}">
      <dsp:nvSpPr>
        <dsp:cNvPr id="0" name=""/>
        <dsp:cNvSpPr/>
      </dsp:nvSpPr>
      <dsp:spPr>
        <a:xfrm>
          <a:off x="931379" y="3444393"/>
          <a:ext cx="1043686" cy="1044109"/>
        </a:xfrm>
        <a:prstGeom prst="ellipse">
          <a:avLst/>
        </a:prstGeom>
        <a:solidFill>
          <a:schemeClr val="accent2">
            <a:tint val="50000"/>
            <a:hueOff val="-20957772"/>
            <a:satOff val="16331"/>
            <a:lumOff val="1488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58868-248C-4E64-8ECA-5BA86EB43573}">
      <dsp:nvSpPr>
        <dsp:cNvPr id="0" name=""/>
        <dsp:cNvSpPr/>
      </dsp:nvSpPr>
      <dsp:spPr>
        <a:xfrm>
          <a:off x="0" y="274509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1E83E-97A4-44FD-8D70-EB6E6A816EAF}">
      <dsp:nvSpPr>
        <dsp:cNvPr id="0" name=""/>
        <dsp:cNvSpPr/>
      </dsp:nvSpPr>
      <dsp:spPr>
        <a:xfrm>
          <a:off x="304800" y="4531"/>
          <a:ext cx="5489368" cy="7570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1757" y="41488"/>
        <a:ext cx="5415454" cy="683144"/>
      </dsp:txXfrm>
    </dsp:sp>
    <dsp:sp modelId="{CFB02F0A-5E83-4CAD-A3E5-C3D3367E13AC}">
      <dsp:nvSpPr>
        <dsp:cNvPr id="0" name=""/>
        <dsp:cNvSpPr/>
      </dsp:nvSpPr>
      <dsp:spPr>
        <a:xfrm>
          <a:off x="0" y="1538058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3359277"/>
              <a:satOff val="4740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E2722-E83C-4899-9B0F-65B26296B4E6}">
      <dsp:nvSpPr>
        <dsp:cNvPr id="0" name=""/>
        <dsp:cNvSpPr/>
      </dsp:nvSpPr>
      <dsp:spPr>
        <a:xfrm>
          <a:off x="377729" y="1329608"/>
          <a:ext cx="5520049" cy="740829"/>
        </a:xfrm>
        <a:prstGeom prst="roundRect">
          <a:avLst/>
        </a:prstGeom>
        <a:solidFill>
          <a:schemeClr val="accent5">
            <a:hueOff val="3359277"/>
            <a:satOff val="4740"/>
            <a:lumOff val="-58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893" y="1365772"/>
        <a:ext cx="5447721" cy="668501"/>
      </dsp:txXfrm>
    </dsp:sp>
    <dsp:sp modelId="{6370BC4B-1573-467A-885C-7F3FFA778925}">
      <dsp:nvSpPr>
        <dsp:cNvPr id="0" name=""/>
        <dsp:cNvSpPr/>
      </dsp:nvSpPr>
      <dsp:spPr>
        <a:xfrm>
          <a:off x="0" y="2797730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6718553"/>
              <a:satOff val="9479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BD92-98BD-4E05-9892-4E833A00BD8F}">
      <dsp:nvSpPr>
        <dsp:cNvPr id="0" name=""/>
        <dsp:cNvSpPr/>
      </dsp:nvSpPr>
      <dsp:spPr>
        <a:xfrm>
          <a:off x="304800" y="2547858"/>
          <a:ext cx="5520049" cy="736952"/>
        </a:xfrm>
        <a:prstGeom prst="roundRect">
          <a:avLst/>
        </a:prstGeom>
        <a:solidFill>
          <a:schemeClr val="accent5">
            <a:hueOff val="6718553"/>
            <a:satOff val="9479"/>
            <a:lumOff val="-117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0775" y="2583833"/>
        <a:ext cx="5448099" cy="665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85C4A-1BDB-40AF-9D85-BDB4F5BBB4DA}" type="datetimeFigureOut">
              <a:rPr lang="ru-RU"/>
              <a:pPr>
                <a:defRPr/>
              </a:pPr>
              <a:t>01.10.2015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18FFE-40F0-485E-BB54-E840FAEFC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AA40D98-67B8-4E26-A627-D95E4CF8B836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help.edu.tatar.ru/wp-content/uploads/2015/04/%D0%B7%D0%B0%D0%B3%D1%80%D1%83%D0%B7%D0%BA%D0%B0-%D0%B7%D0%B0%D1%8F%D0%B2%D0%BB%D0%B5%D0%BD%D0%B8%D1%8F.png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help.edu.tatar.ru/wp-content/uploads/2015/04/%D0%A1%D0%BE%D1%85%D1%80%D0%B0%D0%BD%D0%B5%D0%BD%D0%B8%D0%B5-%D0%BF%D0%B0%D0%BA%D0%B5%D1%82%D0%B0.p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help.edu.tatar.ru/wp-content/uploads/2015/04/%D0%98%D0%B7%D0%BC-%D1%82%D0%B8%D0%BF-%D0%B4%D0%BE%D0%BA%D1%83%D0%BC%D0%B5%D0%BD%D1%82%D0%B01.pn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help.edu.tatar.ru/wp-content/uploads/2015/04/%D0%A2%D0%B8%D0%BF-%D0%B4%D0%BE%D0%BA%D1%83%D0%BC%D0%B5%D0%BD%D1%82%D0%B0.pn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help.edu.tatar.ru/wp-content/uploads/2015/04/%D0%97%D0%B0%D0%BF%D0%B8%D1%81%D1%8C-%D0%B2-%D0%9B%D0%9A-%D0%B8-%D0%B8%D0%BD%D1%81%D1%82%D1%80%D1%83%D0%BC%D0%B5%D0%BD%D1%82%D1%8B3.png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help.edu.tatar.ru/wp-content/uploads/2015/04/%D0%97%D0%B0%D0%BF%D0%B8%D1%81%D1%8C-%D0%B2-%D0%9B%D0%9A-%D0%B8-%D0%B8%D0%BD%D1%81%D1%82%D1%80%D1%83%D0%BC%D0%B5%D0%BD%D1%82%D1%8B3.png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EE3239D4-45FC-4E3A-8E46-84010197414C}" type="slidenum">
              <a:rPr lang="ru-RU" altLang="ru-RU" sz="1400" smtClean="0">
                <a:solidFill>
                  <a:schemeClr val="tx1"/>
                </a:solidFill>
                <a:latin typeface="Verdana" pitchFamily="34" charset="0"/>
              </a:rPr>
              <a:pPr/>
              <a:t>1</a:t>
            </a:fld>
            <a:endParaRPr lang="ru-RU" altLang="ru-RU" sz="14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12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85786" y="785794"/>
            <a:ext cx="7643812" cy="43576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Вопросы организации заявительной аттестации </a:t>
            </a:r>
            <a:b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Рекомендации по обязательной аттестации</a:t>
            </a:r>
            <a:r>
              <a:rPr lang="ru-RU" altLang="ru-RU" sz="31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altLang="ru-RU" sz="31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C00000"/>
                </a:solidFill>
                <a:latin typeface="Arial Black" pitchFamily="34" charset="0"/>
              </a:rPr>
              <a:t>         </a:t>
            </a:r>
            <a:endParaRPr lang="ru-RU" altLang="ru-RU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125" name="Скругленный прямоугольник 15"/>
          <p:cNvSpPr>
            <a:spLocks noChangeArrowheads="1"/>
          </p:cNvSpPr>
          <p:nvPr/>
        </p:nvSpPr>
        <p:spPr bwMode="auto">
          <a:xfrm>
            <a:off x="4067175" y="4343400"/>
            <a:ext cx="4208463" cy="15240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/>
            <a:endParaRPr lang="tt-RU" altLang="ru-RU" sz="1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BA11A14A-65B2-4E18-B29D-F9CA572F4E74}" type="slidenum">
              <a:rPr lang="ru-RU" altLang="ru-RU" sz="1200">
                <a:latin typeface="Verdana" pitchFamily="34" charset="0"/>
              </a:rPr>
              <a:pPr algn="r" eaLnBrk="1" hangingPunct="1"/>
              <a:t>10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207963" y="136525"/>
            <a:ext cx="8785225" cy="607536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Segoe UI Semibold" pitchFamily="34" charset="0"/>
              </a:rPr>
              <a:t>Методика  оценки квалификации </a:t>
            </a:r>
          </a:p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Segoe UI Semibold" pitchFamily="34" charset="0"/>
              </a:rPr>
              <a:t>педагогических работников</a:t>
            </a:r>
          </a:p>
          <a:p>
            <a:pPr eaLnBrk="1" hangingPunct="1"/>
            <a:endParaRPr lang="ru-RU" altLang="ru-RU" sz="2800" b="1" dirty="0">
              <a:solidFill>
                <a:srgbClr val="FF0000"/>
              </a:solidFill>
              <a:latin typeface="Segoe UI Semibold" pitchFamily="34" charset="0"/>
            </a:endParaRPr>
          </a:p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Квалификация- совокупность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</a:rPr>
              <a:t>6 основных компетентностей</a:t>
            </a:r>
          </a:p>
          <a:p>
            <a:pPr eaLnBrk="1" hangingPunct="1"/>
            <a:endParaRPr lang="ru-RU" altLang="ru-RU" sz="2800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ru-RU" altLang="ru-RU" sz="2400" dirty="0">
                <a:latin typeface="Times New Roman" pitchFamily="18" charset="0"/>
              </a:rPr>
              <a:t>Компетентность в области личностных качеств.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400" dirty="0">
                <a:latin typeface="Times New Roman" pitchFamily="18" charset="0"/>
              </a:rPr>
              <a:t>Компетентность   в   постановке   целей   и   задач.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400" dirty="0">
                <a:latin typeface="Times New Roman" pitchFamily="18" charset="0"/>
              </a:rPr>
              <a:t>Компетентность в мотивировании обучающихся.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400" dirty="0">
                <a:latin typeface="Times New Roman" pitchFamily="18" charset="0"/>
              </a:rPr>
              <a:t>Компетентность в разработке программы деятельности </a:t>
            </a:r>
          </a:p>
          <a:p>
            <a:pPr eaLnBrk="1" hangingPunct="1"/>
            <a:r>
              <a:rPr lang="ru-RU" altLang="ru-RU" sz="2400" dirty="0">
                <a:latin typeface="Times New Roman" pitchFamily="18" charset="0"/>
              </a:rPr>
              <a:t>и принятии педагогических решений.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400" dirty="0">
                <a:latin typeface="Times New Roman" pitchFamily="18" charset="0"/>
              </a:rPr>
              <a:t>Компетентность     в     обеспечении     информационной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400" dirty="0">
                <a:latin typeface="Times New Roman" pitchFamily="18" charset="0"/>
              </a:rPr>
              <a:t>основы педагогической деятельности.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400" dirty="0">
                <a:latin typeface="Times New Roman" pitchFamily="18" charset="0"/>
              </a:rPr>
              <a:t>Компетентность в организации педагогической деятельности.</a:t>
            </a:r>
            <a:br>
              <a:rPr lang="ru-RU" altLang="ru-RU" sz="2400" dirty="0">
                <a:latin typeface="Times New Roman" pitchFamily="18" charset="0"/>
              </a:rPr>
            </a:br>
            <a:endParaRPr lang="ru-RU" altLang="ru-RU" sz="2800" b="1" dirty="0">
              <a:latin typeface="Segoe UI Semibold" pitchFamily="34" charset="0"/>
            </a:endParaRPr>
          </a:p>
        </p:txBody>
      </p:sp>
      <p:sp>
        <p:nvSpPr>
          <p:cNvPr id="28676" name="Заголовок 2"/>
          <p:cNvSpPr>
            <a:spLocks/>
          </p:cNvSpPr>
          <p:nvPr/>
        </p:nvSpPr>
        <p:spPr bwMode="auto">
          <a:xfrm>
            <a:off x="476250" y="1047750"/>
            <a:ext cx="8516938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endParaRPr lang="ru-RU" altLang="ru-RU" sz="40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000109"/>
            <a:ext cx="900115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800100" algn="l"/>
              </a:tabLs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Задача педагога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ходе написания конспекта урока – продемонстрировать владение материалом по преподаваемому предмету и достаточный уровень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сформированности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педагогических компетенций, позволяющих ему эффективно решать педагогические задачи при реализации учебной программы. 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Время, предоставляемое аттестуемому педагогу на написание конспекта урока, составляет 1,5 – 2 часа.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Конспект урока должен быть связан с освоением новой темы (нового учебного материала).</a:t>
            </a:r>
          </a:p>
          <a:p>
            <a:pPr lvl="0" indent="4349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Конспект предполагает отражение основных этапов урока: организационный момент, опрос учащихся по заданному на дом материалу, объяснение нового материала, закрепление учебного материала, задание на дом. </a:t>
            </a:r>
          </a:p>
          <a:p>
            <a:pPr lvl="0" indent="4349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Итоговый показатель может варьироваться в пределах от 0 до 1 балла. Он интерпретируется следующим образом: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 0,5 до 1 балла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– соответствие занимаемой должности: педагог продемонстрировал владение основным содержанием предмета и владение базовыми педагогическими компетенциями.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 0 до 0,49 балла  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– несоответствие занимаемой должности: учитель не 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продемонстрировал знания учебного предмета, недостаточно владеет 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базовыми педагогическими компетенциями.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2"/>
          <p:cNvSpPr>
            <a:spLocks/>
          </p:cNvSpPr>
          <p:nvPr/>
        </p:nvSpPr>
        <p:spPr bwMode="auto">
          <a:xfrm>
            <a:off x="366713" y="120650"/>
            <a:ext cx="787717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ОБЯЗАТЕЛЬНАЯ  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АТТЕСТАЦИЯ</a:t>
            </a:r>
          </a:p>
          <a:p>
            <a:pPr algn="ctr" eaLnBrk="1" hangingPunct="1"/>
            <a:r>
              <a:rPr lang="ru-RU" alt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Квалификационные испытания</a:t>
            </a:r>
            <a:endParaRPr lang="ru-RU" altLang="ru-RU" sz="20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66867EAC-D0A4-4297-A336-366B21FE5517}" type="slidenum">
              <a:rPr lang="ru-RU" altLang="ru-RU" sz="1200">
                <a:latin typeface="Verdana" pitchFamily="34" charset="0"/>
              </a:rPr>
              <a:pPr algn="r" eaLnBrk="1" hangingPunct="1"/>
              <a:t>12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107950" y="169863"/>
            <a:ext cx="8135938" cy="607536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28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u="sng" dirty="0">
                <a:solidFill>
                  <a:srgbClr val="FF0000"/>
                </a:solidFill>
                <a:latin typeface="Times New Roman" pitchFamily="18" charset="0"/>
              </a:rPr>
              <a:t>ОТВЕТСТВЕННОСТЬ  РАБОТОДАТЕЛЯ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Char char="•"/>
            </a:pPr>
            <a:endParaRPr lang="ru-RU" altLang="ru-RU" sz="32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i="1" dirty="0">
                <a:solidFill>
                  <a:srgbClr val="FF0000"/>
                </a:solidFill>
                <a:latin typeface="Times New Roman" pitchFamily="18" charset="0"/>
              </a:rPr>
              <a:t>за своевременное проведение</a:t>
            </a:r>
            <a:endParaRPr lang="ru-RU" altLang="ru-RU" sz="3200" b="1" i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i="1" dirty="0">
                <a:solidFill>
                  <a:srgbClr val="0000FF"/>
                </a:solidFill>
                <a:latin typeface="Times New Roman" pitchFamily="18" charset="0"/>
              </a:rPr>
              <a:t>аттестации с целью подтверждения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i="1" dirty="0">
                <a:solidFill>
                  <a:srgbClr val="0000FF"/>
                </a:solidFill>
                <a:latin typeface="Times New Roman" pitchFamily="18" charset="0"/>
              </a:rPr>
              <a:t>соответствия  занимаемой должности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i="1" dirty="0" smtClean="0">
                <a:solidFill>
                  <a:srgbClr val="0000FF"/>
                </a:solidFill>
                <a:latin typeface="Times New Roman" pitchFamily="18" charset="0"/>
              </a:rPr>
              <a:t>работником и выполнении рекомендаций</a:t>
            </a:r>
            <a:endParaRPr lang="ru-RU" altLang="ru-RU" sz="3200" b="1" i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200" b="1" i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u="sng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rgbClr val="990000"/>
                </a:solidFill>
                <a:latin typeface="Times New Roman" pitchFamily="18" charset="0"/>
              </a:rPr>
              <a:t>- </a:t>
            </a:r>
          </a:p>
        </p:txBody>
      </p:sp>
      <p:sp>
        <p:nvSpPr>
          <p:cNvPr id="21508" name="Заголовок 2"/>
          <p:cNvSpPr>
            <a:spLocks/>
          </p:cNvSpPr>
          <p:nvPr/>
        </p:nvSpPr>
        <p:spPr bwMode="auto">
          <a:xfrm>
            <a:off x="366713" y="120650"/>
            <a:ext cx="8516937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/>
            <a:endParaRPr lang="ru-RU" altLang="ru-RU" sz="4000" b="1" u="sng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34B8B67C-3320-4C85-828B-FDD7A4661885}" type="slidenum">
              <a:rPr lang="ru-RU" altLang="ru-RU" sz="1200">
                <a:latin typeface="Verdana" pitchFamily="34" charset="0"/>
              </a:rPr>
              <a:pPr algn="r" eaLnBrk="1" hangingPunct="1"/>
              <a:t>13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107950" y="169863"/>
            <a:ext cx="8785225" cy="607536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endParaRPr lang="ru-RU" alt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2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</a:rPr>
              <a:t>Отказ работника от прохождения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</a:rPr>
              <a:t>аттестации с целью подтверждения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</a:rPr>
              <a:t>соответствия занимаемой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</a:rPr>
              <a:t> должности является  нарушением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</a:rPr>
              <a:t>трудовой дисциплины, влекущее за собой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</a:rPr>
              <a:t>дисциплинарные взыскания в соответствии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solidFill>
                  <a:srgbClr val="0000FF"/>
                </a:solidFill>
                <a:latin typeface="Times New Roman" pitchFamily="18" charset="0"/>
              </a:rPr>
              <a:t>со  статьей </a:t>
            </a:r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192 ТК РФ</a:t>
            </a:r>
          </a:p>
          <a:p>
            <a:pPr algn="ctr" eaLnBrk="1" hangingPunct="1">
              <a:spcBef>
                <a:spcPct val="20000"/>
              </a:spcBef>
            </a:pPr>
            <a:endParaRPr lang="ru-RU" altLang="ru-RU" sz="32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>
                <a:solidFill>
                  <a:srgbClr val="990000"/>
                </a:solidFill>
                <a:latin typeface="Times New Roman" pitchFamily="18" charset="0"/>
              </a:rPr>
              <a:t>- </a:t>
            </a:r>
          </a:p>
        </p:txBody>
      </p:sp>
      <p:sp>
        <p:nvSpPr>
          <p:cNvPr id="20484" name="Заголовок 2"/>
          <p:cNvSpPr>
            <a:spLocks/>
          </p:cNvSpPr>
          <p:nvPr/>
        </p:nvSpPr>
        <p:spPr bwMode="auto">
          <a:xfrm>
            <a:off x="366713" y="120650"/>
            <a:ext cx="8516937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ru-RU" altLang="ru-RU" sz="4000" b="1">
                <a:solidFill>
                  <a:srgbClr val="FF0000"/>
                </a:solidFill>
                <a:latin typeface="Times New Roman" pitchFamily="18" charset="0"/>
              </a:rPr>
              <a:t>ОТВЕТСТВЕННОСТЬ РАБОТНИКА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572560" cy="550072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300" dirty="0" smtClean="0"/>
              <a:t>Педагогические работники, осуществляющие педагогическую работу </a:t>
            </a:r>
            <a:r>
              <a:rPr lang="ru-RU" sz="3300" dirty="0" smtClean="0">
                <a:solidFill>
                  <a:srgbClr val="0070C0"/>
                </a:solidFill>
              </a:rPr>
              <a:t>по совместительству</a:t>
            </a:r>
            <a:r>
              <a:rPr lang="ru-RU" sz="3300" dirty="0" smtClean="0"/>
              <a:t>, то есть у другого работодателя, в том числе в такой же должности, что и по основному месту работы, и не имеющие квалификационной категории, </a:t>
            </a:r>
            <a:r>
              <a:rPr lang="ru-RU" sz="3300" dirty="0" smtClean="0">
                <a:solidFill>
                  <a:srgbClr val="0070C0"/>
                </a:solidFill>
              </a:rPr>
              <a:t>проходят</a:t>
            </a:r>
            <a:r>
              <a:rPr lang="ru-RU" sz="3300" dirty="0" smtClean="0"/>
              <a:t> аттестацию в целях подтверждения соответствия занимаемой должности на общих основаниях (пункт 1 Порядка аттестации) независимо от того, что аттестация по одноименной должности была проведена по месту основной работы. Необходимость и сроки проведения такой аттестации определяются работодателем самостоятельно с учетом положений, предусмотренных пунктами 5 и 22 Порядка аттестации.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 bwMode="auto">
          <a:xfrm>
            <a:off x="357158" y="285728"/>
            <a:ext cx="8229600" cy="77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ОБЯЗАТЕЛЬНАЯ  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АТТЕСТАЦИЯ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715436" cy="1368412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Профсоюз работников народного образования и науки Российской Федерации ИНФОРМАЦИОННЫЙ БЮЛЛЕТЕНЬ № 8, </a:t>
            </a:r>
            <a:r>
              <a:rPr lang="ru-RU" sz="1400" dirty="0" smtClean="0"/>
              <a:t> </a:t>
            </a:r>
            <a:r>
              <a:rPr lang="ru-RU" sz="1600" dirty="0" smtClean="0"/>
              <a:t>РАЗЪЯСНЕНИЯ </a:t>
            </a:r>
            <a:br>
              <a:rPr lang="ru-RU" sz="1600" dirty="0" smtClean="0"/>
            </a:br>
            <a:r>
              <a:rPr lang="ru-RU" sz="1800" dirty="0" smtClean="0"/>
              <a:t>Вопрос 21.</a:t>
            </a:r>
            <a:br>
              <a:rPr lang="ru-RU" sz="1800" dirty="0" smtClean="0"/>
            </a:br>
            <a:r>
              <a:rPr lang="ru-RU" sz="2700" i="1" u="sng" dirty="0" smtClean="0">
                <a:solidFill>
                  <a:schemeClr val="tx1"/>
                </a:solidFill>
                <a:effectLst/>
              </a:rPr>
              <a:t>Распространяются ли результаты аттестации в целях подтверждения соответствия занимаемой должности одной образовательной организации при переходе в другую образовательную организацию?</a:t>
            </a:r>
            <a:endParaRPr lang="ru-RU" sz="2700" i="1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92880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b="1" dirty="0" smtClean="0"/>
              <a:t>Ответ.</a:t>
            </a:r>
            <a:endParaRPr lang="ru-RU" dirty="0" smtClean="0"/>
          </a:p>
          <a:p>
            <a:r>
              <a:rPr lang="ru-RU" dirty="0" smtClean="0"/>
              <a:t>Нет, не распространяются. Результаты аттестации в целях подтверждения соответствия занимаемой должности действуют в течение 5 лет только в данной организации, поскольку проведение такой аттестации осуществляется аттестационными комиссиями каждой организации самостоятельно.</a:t>
            </a:r>
          </a:p>
          <a:p>
            <a:r>
              <a:rPr lang="ru-RU" dirty="0" smtClean="0"/>
              <a:t>Вместе с тем, работодатель по новому месту работы может назначить проведение аттестации педагогического работника не ранее чем через два года со дня, с которого он приступил к работе (подпункт «б» пункта 22 Порядка аттестации).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250825" y="188913"/>
            <a:ext cx="8569325" cy="29527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A50021"/>
                </a:solidFill>
              </a:rPr>
              <a:t>Результаты аттестации педагогических работников</a:t>
            </a:r>
            <a:r>
              <a:rPr lang="ru-RU" sz="2800" dirty="0" smtClean="0">
                <a:solidFill>
                  <a:srgbClr val="A50021"/>
                </a:solidFill>
              </a:rPr>
              <a:t>, </a:t>
            </a:r>
            <a:r>
              <a:rPr lang="ru-RU" sz="2800" b="1" dirty="0" smtClean="0">
                <a:solidFill>
                  <a:srgbClr val="A50021"/>
                </a:solidFill>
              </a:rPr>
              <a:t>проводимых с целью подтверждения их СЗД, в трудовую книжку педагогического работника не вносятся. Сведения вносятся только в личную карточку работника (форма № Т-2), утвержденную постановлением Госкомстата России от 05.01.2004 №1, содержащую раздел </a:t>
            </a:r>
            <a:r>
              <a:rPr lang="en-US" sz="2800" b="1" dirty="0" smtClean="0">
                <a:solidFill>
                  <a:srgbClr val="A50021"/>
                </a:solidFill>
              </a:rPr>
              <a:t>IV </a:t>
            </a:r>
            <a:r>
              <a:rPr lang="tt-RU" sz="2800" b="1" dirty="0" smtClean="0">
                <a:solidFill>
                  <a:srgbClr val="A50021"/>
                </a:solidFill>
              </a:rPr>
              <a:t>“Аттеста</a:t>
            </a:r>
            <a:r>
              <a:rPr lang="ru-RU" sz="2800" b="1" dirty="0" err="1" smtClean="0">
                <a:solidFill>
                  <a:srgbClr val="A50021"/>
                </a:solidFill>
              </a:rPr>
              <a:t>ция</a:t>
            </a:r>
            <a:r>
              <a:rPr lang="ru-RU" sz="2800" b="1" dirty="0" smtClean="0">
                <a:solidFill>
                  <a:srgbClr val="A50021"/>
                </a:solidFill>
              </a:rPr>
              <a:t>».</a:t>
            </a:r>
          </a:p>
        </p:txBody>
      </p:sp>
      <p:sp>
        <p:nvSpPr>
          <p:cNvPr id="19459" name="Rectangle 85"/>
          <p:cNvSpPr>
            <a:spLocks noChangeArrowheads="1"/>
          </p:cNvSpPr>
          <p:nvPr/>
        </p:nvSpPr>
        <p:spPr bwMode="auto">
          <a:xfrm>
            <a:off x="0" y="2654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graphicFrame>
        <p:nvGraphicFramePr>
          <p:cNvPr id="87213" name="Group 173"/>
          <p:cNvGraphicFramePr>
            <a:graphicFrameLocks noGrp="1"/>
          </p:cNvGraphicFramePr>
          <p:nvPr/>
        </p:nvGraphicFramePr>
        <p:xfrm>
          <a:off x="107950" y="3284538"/>
          <a:ext cx="8785225" cy="3200400"/>
        </p:xfrm>
        <a:graphic>
          <a:graphicData uri="http://schemas.openxmlformats.org/drawingml/2006/table">
            <a:tbl>
              <a:tblPr/>
              <a:tblGrid>
                <a:gridCol w="1079500"/>
                <a:gridCol w="2613025"/>
                <a:gridCol w="820738"/>
                <a:gridCol w="1030287"/>
                <a:gridCol w="3241675"/>
              </a:tblGrid>
              <a:tr h="56991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аттестации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комиссии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Документ (протокол)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основание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номер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14.05.2011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 занимаемой должности учителя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14.05.2011г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а/к от 14.05.2011г, приказ (распоряжение) от 05.06.2011 №12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CB30DF79-C70D-4B4B-BE00-47FE8043BDA4}" type="slidenum">
              <a:rPr lang="ru-RU" altLang="ru-RU" sz="1200">
                <a:latin typeface="Verdana" pitchFamily="34" charset="0"/>
              </a:rPr>
              <a:pPr algn="r" eaLnBrk="1" hangingPunct="1"/>
              <a:t>17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323850" y="260350"/>
            <a:ext cx="8461375" cy="60039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b="1">
              <a:solidFill>
                <a:srgbClr val="0033CC"/>
              </a:solidFill>
              <a:latin typeface="Times New Roman" pitchFamily="18" charset="0"/>
            </a:endParaRPr>
          </a:p>
        </p:txBody>
      </p:sp>
      <p:sp>
        <p:nvSpPr>
          <p:cNvPr id="33796" name="Заголовок 2"/>
          <p:cNvSpPr>
            <a:spLocks/>
          </p:cNvSpPr>
          <p:nvPr/>
        </p:nvSpPr>
        <p:spPr bwMode="auto">
          <a:xfrm>
            <a:off x="395288" y="765175"/>
            <a:ext cx="851693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Аттестация для присвоения квалификационных категорий</a:t>
            </a:r>
            <a: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  <a:t/>
            </a:r>
            <a:b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</a:br>
            <a: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  <a:t> </a:t>
            </a:r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(первой или высшей)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395288" y="1989138"/>
            <a:ext cx="8424862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     </a:t>
            </a:r>
            <a:r>
              <a:rPr lang="ru-RU" altLang="ru-RU" sz="2800" b="1" dirty="0">
                <a:latin typeface="Times New Roman" pitchFamily="18" charset="0"/>
              </a:rPr>
              <a:t>Проводится по заявлению педагогических работников  до истечения срока  имеющейся квалификационной категории  </a:t>
            </a:r>
          </a:p>
          <a:p>
            <a:pPr eaLnBrk="1" hangingPunct="1"/>
            <a:r>
              <a:rPr lang="ru-RU" altLang="ru-RU" sz="2800" b="1" dirty="0">
                <a:latin typeface="Times New Roman" pitchFamily="18" charset="0"/>
              </a:rPr>
              <a:t>     </a:t>
            </a:r>
          </a:p>
          <a:p>
            <a:pPr eaLnBrk="1" hangingPunct="1"/>
            <a:r>
              <a:rPr lang="ru-RU" altLang="ru-RU" sz="2800" b="1" dirty="0">
                <a:latin typeface="Times New Roman" pitchFamily="18" charset="0"/>
              </a:rPr>
              <a:t> Досрочная аттестация  разрешается через 2 года после предыдущей аттестации</a:t>
            </a:r>
          </a:p>
          <a:p>
            <a:pPr eaLnBrk="1" hangingPunct="1">
              <a:buFontTx/>
              <a:buChar char="-"/>
            </a:pPr>
            <a:endParaRPr lang="ru-RU" altLang="ru-RU" sz="2800" b="1" dirty="0">
              <a:latin typeface="Times New Roman" pitchFamily="18" charset="0"/>
            </a:endParaRPr>
          </a:p>
          <a:p>
            <a:pPr eaLnBrk="1" hangingPunct="1"/>
            <a:r>
              <a:rPr lang="ru-RU" altLang="ru-RU" sz="2800" b="1" i="1" dirty="0">
                <a:latin typeface="Times New Roman" pitchFamily="18" charset="0"/>
              </a:rPr>
              <a:t>Процедура аттестации: экспертная оценка.</a:t>
            </a:r>
          </a:p>
          <a:p>
            <a:pPr eaLnBrk="1" hangingPunct="1"/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395288" y="260350"/>
            <a:ext cx="8569325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 Р И К А З от 26 августа 2010 № 761н</a:t>
            </a:r>
            <a:endParaRPr lang="ru-RU" altLang="ru-RU" sz="2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sz="2400" b="1" dirty="0">
                <a:latin typeface="Times New Roman" pitchFamily="18" charset="0"/>
                <a:cs typeface="Arial" charset="0"/>
              </a:rPr>
              <a:t>Об утверждении Единого квалификационного справочника должностей руководителей, специалистов и служащих, раздел  «Квалификационные характеристики должностей работников  образования».</a:t>
            </a:r>
          </a:p>
          <a:p>
            <a:pPr algn="just"/>
            <a:r>
              <a:rPr lang="ru-RU" altLang="ru-RU" sz="2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Заместитель руководителя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(директора, заведующего, начальника) образовательного учреждения </a:t>
            </a:r>
            <a:endParaRPr lang="ru-RU" altLang="ru-RU" sz="2400" dirty="0">
              <a:latin typeface="Courier New" pitchFamily="49" charset="0"/>
              <a:cs typeface="Times New Roman" pitchFamily="18" charset="0"/>
            </a:endParaRPr>
          </a:p>
          <a:p>
            <a:pPr algn="just"/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Должностные обязанности.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Участвует в подборе и расстановке педагогических кадров,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организует повышение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их квалификации и профессионального мастерства.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Принимает участие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в подготовке и проведении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аттестации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педагогических и других работников образовательного учреждения.</a:t>
            </a:r>
          </a:p>
          <a:p>
            <a:pPr algn="just"/>
            <a:endParaRPr lang="ru-RU" altLang="ru-RU" sz="2400" dirty="0">
              <a:latin typeface="Times New Roman" pitchFamily="18" charset="0"/>
            </a:endParaRPr>
          </a:p>
          <a:p>
            <a:pPr algn="just"/>
            <a:r>
              <a:rPr lang="ru-RU" altLang="ru-RU" sz="2400" b="1" dirty="0">
                <a:latin typeface="Times New Roman" pitchFamily="18" charset="0"/>
              </a:rPr>
              <a:t>Стенд </a:t>
            </a:r>
            <a:r>
              <a:rPr lang="ru-RU" altLang="ru-RU" sz="2400" dirty="0">
                <a:latin typeface="Times New Roman" pitchFamily="18" charset="0"/>
              </a:rPr>
              <a:t>– Аттестация – нормативные документы,  образцы документов для заполнения, </a:t>
            </a:r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СПИСОК</a:t>
            </a:r>
            <a:endParaRPr lang="ru-RU" altLang="ru-RU" sz="2400" b="1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260350"/>
            <a:ext cx="8640762" cy="587851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24. Аттестация педагогических работников в </a:t>
            </a:r>
            <a:r>
              <a:rPr lang="ru-RU" sz="20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целях установления квалификационной категории</a:t>
            </a:r>
            <a:r>
              <a:rPr lang="ru-RU" sz="2000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проводится по их желанию.</a:t>
            </a:r>
          </a:p>
          <a:p>
            <a:pPr indent="342900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результатам аттестации педагогическим работникам устанавливается первая или высшая квалификационная категория.</a:t>
            </a: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Квалификационная категория устанавливается сроком на 5 лет. Срок действия квалификационной </a:t>
            </a:r>
            <a:r>
              <a:rPr lang="ru-RU" sz="20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категории продлению не подлежит.</a:t>
            </a:r>
          </a:p>
          <a:p>
            <a:pPr>
              <a:defRPr/>
            </a:pP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27. Аттестация педагогических работников проводится на основании их </a:t>
            </a:r>
            <a:r>
              <a:rPr lang="ru-RU" sz="20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заявлений</a:t>
            </a:r>
          </a:p>
          <a:p>
            <a:pPr indent="342900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29. Заявления о проведении аттестации подаются педагогическими работниками независимо от продолжительности работы в организации, в том числе в </a:t>
            </a:r>
            <a:r>
              <a:rPr lang="ru-RU" sz="20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период нахождения в отпуске по уходу за ребенком.</a:t>
            </a:r>
          </a:p>
          <a:p>
            <a:pPr indent="342900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30. Заявления о проведении аттестации в целях установления </a:t>
            </a: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высшей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квалификационной категории по должности, по которой аттестация будет проводиться </a:t>
            </a: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впервые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подаются педагогическими работниками </a:t>
            </a: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ранее чем через два года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после установления по этой должности первой квалификационной категории.</a:t>
            </a:r>
            <a:endParaRPr lang="ru-RU" sz="2000" b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B2E291B-F4CD-47F8-9C9C-BE028D2A41E5}" type="slidenum">
              <a:rPr lang="ru-RU" altLang="ru-RU" smtClean="0">
                <a:solidFill>
                  <a:srgbClr val="045C75"/>
                </a:solidFill>
              </a:rPr>
              <a:pPr/>
              <a:t>2</a:t>
            </a:fld>
            <a:endParaRPr lang="ru-RU" altLang="ru-RU" smtClean="0">
              <a:solidFill>
                <a:srgbClr val="045C75"/>
              </a:solidFill>
            </a:endParaRPr>
          </a:p>
        </p:txBody>
      </p:sp>
      <p:sp>
        <p:nvSpPr>
          <p:cNvPr id="8195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85720" y="1142984"/>
            <a:ext cx="8496300" cy="4248150"/>
          </a:xfrm>
        </p:spPr>
        <p:txBody>
          <a:bodyPr rtlCol="0">
            <a:normAutofit fontScale="90000"/>
          </a:bodyPr>
          <a:lstStyle/>
          <a:p>
            <a:pPr lvl="2" algn="ctr" eaLnBrk="1" fontAlgn="auto" hangingPunct="1">
              <a:spcAft>
                <a:spcPts val="0"/>
              </a:spcAft>
              <a:defRPr/>
            </a:pPr>
            <a:r>
              <a:rPr lang="ru-RU" altLang="ru-RU" sz="18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8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18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8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Федеральный Закон</a:t>
            </a:r>
            <a:b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«Об образовании в Российской Федерации»</a:t>
            </a:r>
            <a:br>
              <a:rPr lang="ru-RU" alt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31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1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49. </a:t>
            </a:r>
            <a:r>
              <a:rPr lang="ru-RU" altLang="ru-RU" sz="31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</a:t>
            </a:r>
            <a:r>
              <a:rPr lang="ru-RU" altLang="ru-RU" sz="3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alt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 статьи 49</a:t>
            </a:r>
            <a:r>
              <a:rPr lang="ru-RU" altLang="ru-RU" sz="31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осуществляется уполномоченными органами государственной власти субъектов Российской Федерации</a:t>
            </a:r>
            <a:br>
              <a:rPr lang="ru-RU" altLang="ru-RU" sz="31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i="1" u="sng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0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D29AF33B-D482-415E-A0BF-C3DF7F31ED78}" type="slidenum">
              <a:rPr lang="ru-RU" altLang="ru-RU" sz="1200">
                <a:latin typeface="Verdana" pitchFamily="34" charset="0"/>
              </a:rPr>
              <a:pPr algn="r" eaLnBrk="1" hangingPunct="1"/>
              <a:t>2</a:t>
            </a:fld>
            <a:endParaRPr lang="ru-RU" altLang="ru-RU" sz="12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1428736"/>
          <a:ext cx="8215371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7"/>
                <a:gridCol w="2738457"/>
                <a:gridCol w="2738457"/>
              </a:tblGrid>
              <a:tr h="15586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Образовательная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организация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(ОО)</a:t>
                      </a:r>
                      <a:endParaRPr lang="ru-RU" sz="2000" b="1" dirty="0">
                        <a:effectLst/>
                        <a:latin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</a:rPr>
                        <a:t>Муниципальный район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</a:rPr>
                        <a:t>(МР)</a:t>
                      </a:r>
                    </a:p>
                    <a:p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Министерство образования и науки Республики Татарстан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(МОиН РТ)</a:t>
                      </a:r>
                    </a:p>
                  </a:txBody>
                  <a:tcPr marT="60960" marB="60960" anchor="ctr"/>
                </a:tc>
              </a:tr>
              <a:tr h="2727633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charset="0"/>
                        </a:rPr>
                        <a:t>Директор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charset="0"/>
                        </a:rPr>
                        <a:t>образовательной организации назначает куратора по аттестации ОО</a:t>
                      </a:r>
                    </a:p>
                    <a:p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charset="0"/>
                        </a:rPr>
                        <a:t>Начальник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charset="0"/>
                        </a:rPr>
                        <a:t>(отдела) управления образования муниципального района  назначает куратора по аттестации МР</a:t>
                      </a:r>
                    </a:p>
                    <a:p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Специалисту  МОиН РТ предоставляется доступ к модулю «Аттестация педагогических кадров»</a:t>
                      </a: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85728"/>
            <a:ext cx="3143272" cy="1000108"/>
          </a:xfrm>
        </p:spPr>
        <p:txBody>
          <a:bodyPr>
            <a:normAutofit/>
          </a:bodyPr>
          <a:lstStyle/>
          <a:p>
            <a:r>
              <a:rPr lang="ru-RU" altLang="ru-RU" sz="3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Кураторы</a:t>
            </a:r>
          </a:p>
        </p:txBody>
      </p:sp>
    </p:spTree>
    <p:extLst>
      <p:ext uri="{BB962C8B-B14F-4D97-AF65-F5344CB8AC3E}">
        <p14:creationId xmlns:p14="http://schemas.microsoft.com/office/powerpoint/2010/main" val="256827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249861043"/>
              </p:ext>
            </p:extLst>
          </p:nvPr>
        </p:nvGraphicFramePr>
        <p:xfrm>
          <a:off x="0" y="2924944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5238763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endParaRPr lang="ru-RU" sz="28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00192" y="3789040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436510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6" y="1543473"/>
            <a:ext cx="3464614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8292824"/>
              </p:ext>
            </p:extLst>
          </p:nvPr>
        </p:nvGraphicFramePr>
        <p:xfrm>
          <a:off x="821820" y="1428736"/>
          <a:ext cx="8179336" cy="531745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34964"/>
                <a:gridCol w="4344372"/>
              </a:tblGrid>
              <a:tr h="1387710"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этап  </a:t>
                      </a:r>
                      <a:endParaRPr lang="ru-RU" sz="20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sz="8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приём  заявлений на аттестацию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/>
                        <a:t>I</a:t>
                      </a:r>
                      <a:r>
                        <a:rPr lang="en-US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этап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0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подача документов на аттестацию  </a:t>
                      </a: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статусом:  Утверждено)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</a:tr>
              <a:tr h="551591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Заполнение  заявления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Формирование пакета документов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832507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Прохождение компьютерного тестирования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1261555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 и  МОиН  РТ (Утверждено/Отклонено)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Экспертиза для пакетов со свойством –</a:t>
                      </a:r>
                      <a:r>
                        <a:rPr lang="ru-RU" sz="1800" b="1" i="1" u="none" baseline="0" dirty="0" smtClean="0">
                          <a:solidFill>
                            <a:schemeClr val="tx2"/>
                          </a:solidFill>
                          <a:effectLst/>
                        </a:rPr>
                        <a:t> «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не льготный»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681545">
                <a:tc>
                  <a:txBody>
                    <a:bodyPr/>
                    <a:lstStyle/>
                    <a:p>
                      <a:endParaRPr lang="ru-RU" sz="1800" b="1" i="1" u="none" dirty="0"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Решение аттестационной комиссии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00166" y="357166"/>
            <a:ext cx="6893152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Этапы аттестации</a:t>
            </a:r>
            <a:endParaRPr lang="ru-RU" sz="32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86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50" y="142852"/>
            <a:ext cx="892975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786874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14290"/>
            <a:ext cx="5033150" cy="86678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Интерфейс </a:t>
            </a:r>
            <a: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педагога</a:t>
            </a:r>
            <a:endParaRPr 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42984"/>
            <a:ext cx="5218578" cy="325739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4293096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Заявление</a:t>
            </a:r>
            <a:endParaRPr lang="ru-RU" sz="10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6213309"/>
            <a:ext cx="1656184" cy="288032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6213309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>
                    <a:lumMod val="65000"/>
                  </a:schemeClr>
                </a:solidFill>
              </a:rPr>
              <a:t>Результат тестирования</a:t>
            </a:r>
            <a:endParaRPr lang="ru-RU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5541235"/>
            <a:ext cx="1800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5061181"/>
            <a:ext cx="187220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5786" y="3214686"/>
            <a:ext cx="4429156" cy="36433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7818" y="2071678"/>
            <a:ext cx="3714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   </a:t>
            </a:r>
            <a:r>
              <a:rPr lang="ru-RU" b="1" dirty="0" smtClean="0"/>
              <a:t>Педагог подаёт заявление на аттестацию с учётом всех требований к квалификационной категории</a:t>
            </a:r>
          </a:p>
          <a:p>
            <a:endParaRPr lang="ru-RU" sz="8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53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5018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B7%D0%B0%D0%B3%D1%80%D1%83%D0%B7%D0%BA%D0%B0-%D0%B7%D0%B0%D1%8F%D0%B2%D0%BB%D0%B5%D0%BD%D0%B8%D1%8F-300x284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596" y="2214554"/>
            <a:ext cx="8429684" cy="450059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786874" cy="192882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того, чтобы  файл «Заявление» поместить в пакет документов необходимо перейти по ссылке «Добавить файл» на страницу «Мои файлы», затем загрузить Заявление  в Мои файлы используя функцию «Загрузить файлы в хранилище»; отметить галочкой файл  — «Заявление» и добавить в пакет, используя функцию </a:t>
            </a:r>
            <a:b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«Добавить выбранные файлы».</a:t>
            </a:r>
            <a:b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A1%D0%BE%D1%85%D1%80%D0%B0%D0%BD%D0%B5%D0%BD%D0%B8%D0%B5-%D0%BF%D0%B0%D0%BA%D0%B5%D1%82%D0%B0-300x233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643050"/>
            <a:ext cx="7643866" cy="47149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200" dirty="0" smtClean="0"/>
              <a:t>На странице «Пакет»  выполненные действия можно отменить  (Отмена) или  сохранить (Сохранить).</a:t>
            </a:r>
            <a:br>
              <a:rPr lang="ru-RU" sz="22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44CD3B-B7A4-4D74-BE95-C3C45820F5CA}" type="slidenum">
              <a:rPr lang="ru-RU" altLang="ru-RU" smtClean="0">
                <a:solidFill>
                  <a:srgbClr val="045C75"/>
                </a:solidFill>
              </a:rPr>
              <a:pPr/>
              <a:t>3</a:t>
            </a:fld>
            <a:endParaRPr lang="ru-RU" altLang="ru-RU" smtClean="0">
              <a:solidFill>
                <a:srgbClr val="045C75"/>
              </a:solidFill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28604"/>
            <a:ext cx="7920037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98%D0%B7%D0%BC-%D1%82%D0%B8%D0%BF-%D0%B4%D0%BE%D0%BA%D1%83%D0%BC%D0%B5%D0%BD%D1%82%D0%B01-300x215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857496"/>
            <a:ext cx="8715436" cy="40005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71546"/>
            <a:ext cx="8643998" cy="1143000"/>
          </a:xfrm>
        </p:spPr>
        <p:txBody>
          <a:bodyPr>
            <a:noAutofit/>
          </a:bodyPr>
          <a:lstStyle/>
          <a:p>
            <a:pPr fontAlgn="base"/>
            <a:r>
              <a:rPr lang="ru-RU" sz="2000" dirty="0" smtClean="0">
                <a:effectLst/>
              </a:rPr>
              <a:t>Следующий шаг -это </a:t>
            </a:r>
            <a:r>
              <a:rPr lang="ru-RU" sz="2000" u="sng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идентификация </a:t>
            </a:r>
            <a:r>
              <a:rPr lang="ru-RU" sz="2000" dirty="0" smtClean="0">
                <a:effectLst/>
              </a:rPr>
              <a:t>документа, который  вы загрузили. Тип документа должен быть — Заявление. Система автоматически </a:t>
            </a:r>
            <a:r>
              <a:rPr lang="ru-RU" sz="2000" dirty="0" smtClean="0">
                <a:solidFill>
                  <a:srgbClr val="FF0000"/>
                </a:solidFill>
                <a:effectLst/>
              </a:rPr>
              <a:t>первоначально</a:t>
            </a:r>
            <a:r>
              <a:rPr lang="ru-RU" sz="2000" dirty="0" smtClean="0">
                <a:effectLst/>
              </a:rPr>
              <a:t> загруженному документу присваивает тип — </a:t>
            </a:r>
            <a:r>
              <a:rPr lang="ru-RU" sz="2000" dirty="0" smtClean="0">
                <a:solidFill>
                  <a:srgbClr val="FF0000"/>
                </a:solidFill>
                <a:effectLst/>
              </a:rPr>
              <a:t>Другие документы</a:t>
            </a:r>
            <a:r>
              <a:rPr lang="ru-RU" sz="2000" dirty="0" smtClean="0">
                <a:effectLst/>
              </a:rPr>
              <a:t>. Для идентификации обязательных документов </a:t>
            </a:r>
            <a:r>
              <a:rPr lang="ru-RU" sz="2000" u="sng" dirty="0" smtClean="0">
                <a:solidFill>
                  <a:srgbClr val="FF0000"/>
                </a:solidFill>
                <a:effectLst/>
              </a:rPr>
              <a:t>необходимо </a:t>
            </a:r>
            <a:r>
              <a:rPr lang="ru-RU" sz="2000" dirty="0" smtClean="0">
                <a:effectLst/>
              </a:rPr>
              <a:t>документу заявление </a:t>
            </a:r>
            <a:r>
              <a:rPr lang="ru-RU" sz="2000" dirty="0" smtClean="0">
                <a:solidFill>
                  <a:srgbClr val="FF0000"/>
                </a:solidFill>
                <a:effectLst/>
              </a:rPr>
              <a:t>присвоить тип  — Заявление</a:t>
            </a:r>
            <a:r>
              <a:rPr lang="ru-RU" sz="2000" dirty="0" smtClean="0">
                <a:effectLst/>
              </a:rPr>
              <a:t>. Для этого зайти необходимо открыть пакет (действие «Редактировать»)  и перейти по ссылке -изменить тип документа -</a:t>
            </a:r>
            <a:endParaRPr lang="ru-RU" sz="2000" dirty="0">
              <a:effectLst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A2%D0%B8%D0%BF-%D0%B4%D0%BE%D0%BA%D1%83%D0%BC%D0%B5%D0%BD%D1%82%D0%B0-300x132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357298"/>
            <a:ext cx="7643866" cy="37147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>
                <a:effectLst/>
              </a:rPr>
              <a:t>На странице «Типы документов пакета» файлу или файлам устанавливается соответствующий тип из списка типов-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5072074"/>
            <a:ext cx="835821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завершения операции необходимо выполнить действие 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Обновить типы документов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». У Заявления тип документа «Другие документы» изменится на «Заявление».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97%D0%B0%D0%BF%D0%B8%D1%81%D1%8C-%D0%B2-%D0%9B%D0%9A-%D0%B8-%D0%B8%D0%BD%D1%81%D1%82%D1%80%D1%83%D0%BC%D0%B5%D0%BD%D1%82%D1%8B3-300x136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034" y="2643182"/>
            <a:ext cx="8286808" cy="378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>
                <a:effectLst/>
              </a:rPr>
              <a:t>После сохранения на странице Педагогическая аттестация  будет сформирована запись в который поле Действие позволяет удалить/редактировать пакет или перейти на компьютерное тестирование в рамках педагогической аттестации (при наведении на значки у активных значков появляются подсказки. </a:t>
            </a:r>
            <a:br>
              <a:rPr lang="ru-RU" sz="2200" dirty="0" smtClean="0">
                <a:effectLst/>
              </a:rPr>
            </a:br>
            <a:r>
              <a:rPr lang="ru-RU" sz="1800" dirty="0" smtClean="0"/>
              <a:t> -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97%D0%B0%D0%BF%D0%B8%D1%81%D1%8C-%D0%B2-%D0%9B%D0%9A-%D0%B8-%D0%B8%D0%BD%D1%81%D1%82%D1%80%D1%83%D0%BC%D0%B5%D0%BD%D1%82%D1%8B3-300x136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2000240"/>
            <a:ext cx="7643866" cy="335758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effectLst/>
              </a:rPr>
              <a:t>Для прохождения компьютерного тестирования необходимо  на странице Педагогическая аттестация выбрать Действие «Начать тестирование». Тестирование будет доступно в определенный срок. </a:t>
            </a:r>
            <a:br>
              <a:rPr lang="ru-RU" sz="2000" dirty="0" smtClean="0">
                <a:effectLst/>
              </a:rPr>
            </a:br>
            <a:r>
              <a:rPr lang="ru-RU" sz="2000" dirty="0" smtClean="0">
                <a:effectLst/>
              </a:rPr>
              <a:t>Время прохождения тестирования — 45 минут.</a:t>
            </a:r>
            <a:br>
              <a:rPr lang="ru-RU" sz="2000" dirty="0" smtClean="0">
                <a:effectLst/>
              </a:rPr>
            </a:br>
            <a:endParaRPr lang="ru-RU" sz="2000" dirty="0">
              <a:effectLst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785926"/>
            <a:ext cx="3642573" cy="2417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14290"/>
            <a:ext cx="6165911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мп тестир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4429132"/>
            <a:ext cx="5473236" cy="199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ыноска 1 (граница и черта) 8"/>
          <p:cNvSpPr/>
          <p:nvPr/>
        </p:nvSpPr>
        <p:spPr>
          <a:xfrm>
            <a:off x="4675663" y="1351594"/>
            <a:ext cx="3682551" cy="1363026"/>
          </a:xfrm>
          <a:prstGeom prst="accentBorderCallout1">
            <a:avLst>
              <a:gd name="adj1" fmla="val 14708"/>
              <a:gd name="adj2" fmla="val -4396"/>
              <a:gd name="adj3" fmla="val 347655"/>
              <a:gd name="adj4" fmla="val -44810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</p:spTree>
    <p:extLst>
      <p:ext uri="{BB962C8B-B14F-4D97-AF65-F5344CB8AC3E}">
        <p14:creationId xmlns:p14="http://schemas.microsoft.com/office/powerpoint/2010/main" val="342992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1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2015/2016 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942439"/>
            <a:ext cx="7411707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+mj-lt"/>
              </a:rPr>
              <a:t>размещения  </a:t>
            </a: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на личных сайтах</a:t>
            </a:r>
            <a:r>
              <a:rPr lang="ru-RU" altLang="ru-RU" sz="2400" dirty="0">
                <a:solidFill>
                  <a:srgbClr val="FF0000"/>
                </a:solidFill>
                <a:latin typeface="+mj-lt"/>
              </a:rPr>
              <a:t> 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         - видеоуроков</a:t>
            </a: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 аттестуемых педагогов для дальнейшей качественной работы экспертов, определения ими личностных компетенций аттестуемых,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 - </a:t>
            </a: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индивидуальных планов </a:t>
            </a: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повышения профессионального уровня на межаттестационный период педагогам, аттестованным  в 2011-2015 годах </a:t>
            </a:r>
          </a:p>
        </p:txBody>
      </p:sp>
    </p:spTree>
    <p:extLst>
      <p:ext uri="{BB962C8B-B14F-4D97-AF65-F5344CB8AC3E}">
        <p14:creationId xmlns:p14="http://schemas.microsoft.com/office/powerpoint/2010/main" val="245742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395288" y="260350"/>
            <a:ext cx="8497887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2">
            <a:spAutoFit/>
          </a:bodyPr>
          <a:lstStyle/>
          <a:p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2. Должности иных педагогических </a:t>
            </a:r>
            <a:endParaRPr lang="ru-RU" alt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работников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alt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Инструктор-методист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Инструктор по труду</a:t>
            </a:r>
          </a:p>
          <a:p>
            <a:r>
              <a:rPr lang="ru-RU" alt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Концертмейстер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Логопед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Мастер производственного обучения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Методист</a:t>
            </a:r>
          </a:p>
          <a:p>
            <a:r>
              <a:rPr lang="ru-RU" alt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r>
              <a:rPr lang="ru-RU" altLang="ru-RU" sz="2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Педагог-библиотекарь</a:t>
            </a:r>
            <a:endParaRPr lang="ru-RU" altLang="ru-RU" sz="20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Педагог-организатор</a:t>
            </a:r>
          </a:p>
          <a:p>
            <a:r>
              <a:rPr lang="ru-RU" alt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Преподаватель</a:t>
            </a:r>
          </a:p>
          <a:p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Преподаватель-организатор </a:t>
            </a:r>
            <a:r>
              <a:rPr lang="ru-RU" alt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 безопасности жизнедеятельности</a:t>
            </a:r>
          </a:p>
          <a:p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физического воспитания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Старший вожатый</a:t>
            </a:r>
          </a:p>
          <a:p>
            <a:r>
              <a:rPr lang="ru-RU" alt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Старший инструктор-методист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Старший методист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Старший педагог дополнительного образования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Старший тренер-преподаватель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Тренер-преподаватель</a:t>
            </a:r>
          </a:p>
          <a:p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Тьютор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r>
              <a:rPr lang="ru-RU" alt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50112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429684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85728"/>
            <a:ext cx="5857916" cy="1143000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Этапы прохождения заявления аттестуемого</a:t>
            </a:r>
            <a:b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endParaRPr lang="ru-RU" altLang="ru-RU" sz="3200" b="1" dirty="0" smtClean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142976" y="1500174"/>
          <a:ext cx="778674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3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Стрелка вверх 9"/>
          <p:cNvSpPr/>
          <p:nvPr/>
        </p:nvSpPr>
        <p:spPr>
          <a:xfrm>
            <a:off x="2428860" y="3429000"/>
            <a:ext cx="357190" cy="642942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2428860" y="5072074"/>
            <a:ext cx="357190" cy="642942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2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635798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100" b="1" u="sng" dirty="0" smtClean="0"/>
              <a:t>Первая квалификационная категория педагогическим работникам устанавливается на основе:</a:t>
            </a:r>
          </a:p>
          <a:p>
            <a:r>
              <a:rPr lang="ru-RU" sz="3000" dirty="0" smtClean="0"/>
              <a:t>стабильных положительных результатов освоения обучающимися образовательных программ по итогам мониторингов, проводимых организацией;</a:t>
            </a:r>
            <a:endParaRPr lang="ru-RU" sz="3000" b="1" dirty="0" smtClean="0"/>
          </a:p>
          <a:p>
            <a:endParaRPr lang="ru-RU" sz="3000" dirty="0" smtClean="0"/>
          </a:p>
          <a:p>
            <a:r>
              <a:rPr lang="ru-RU" sz="3000" dirty="0" smtClean="0"/>
              <a:t>стабильных положительных результатов освоения обучающимися образовательных программ по итогам мониторинга системы образования, проводимого в порядке, установленном постановлением Правительства Российской Федерации от 5 августа 2013 г. № 662*(5);</a:t>
            </a:r>
            <a:endParaRPr lang="ru-RU" sz="3000" b="1" dirty="0" smtClean="0"/>
          </a:p>
          <a:p>
            <a:endParaRPr lang="ru-RU" sz="3000" dirty="0" smtClean="0"/>
          </a:p>
          <a:p>
            <a:r>
              <a:rPr lang="ru-RU" sz="3000" dirty="0" smtClean="0"/>
              <a:t>выявления развития у обучающихся способностей к научной (интеллектуальной), творческой, физкультурно-спортивной деятельности;</a:t>
            </a:r>
            <a:endParaRPr lang="ru-RU" sz="3000" b="1" dirty="0" smtClean="0"/>
          </a:p>
          <a:p>
            <a:endParaRPr lang="ru-RU" sz="3000" dirty="0" smtClean="0"/>
          </a:p>
          <a:p>
            <a:r>
              <a:rPr lang="ru-RU" sz="3000" dirty="0" smtClean="0"/>
              <a:t>личного вклада в повышение качества образования, совершенствования методов обучения и воспитания, транслирования в педагогических коллективах опыта практических результатов своей профессиональной деятельности, активного участия в работе методических объединений педагогических работников организации.</a:t>
            </a:r>
            <a:endParaRPr lang="ru-RU" sz="30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642942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400" b="1" u="sng" dirty="0" smtClean="0"/>
              <a:t>Высшая квалификационная категория педагогическим работникам устанавливается на основе:</a:t>
            </a:r>
          </a:p>
          <a:p>
            <a:r>
              <a:rPr lang="ru-RU" sz="3600" dirty="0" smtClean="0"/>
              <a:t>достижения обучающимися положительной динамики результатов освоения образовательных программ по итогам мониторингов, проводимых организацией;</a:t>
            </a:r>
            <a:endParaRPr lang="ru-RU" sz="3600" b="1" dirty="0" smtClean="0"/>
          </a:p>
          <a:p>
            <a:r>
              <a:rPr lang="ru-RU" sz="3600" dirty="0" smtClean="0"/>
              <a:t>достижения обучающимися положительных результатов освоения образовательных программ по итогам мониторинга системы образования, проводимого в порядке, установленном постановлением Правительства Российской Федерации от 5 августа 2013 г. № 662*(5);</a:t>
            </a:r>
            <a:endParaRPr lang="ru-RU" sz="3600" b="1" dirty="0" smtClean="0"/>
          </a:p>
          <a:p>
            <a:r>
              <a:rPr lang="ru-RU" sz="3600" dirty="0" smtClean="0"/>
              <a:t>выявления и развития способностей обучающихся к научной (интеллектуальной), творческой, физкультурно-спортивной деятельности, а также их участия в олимпиадах, конкурсах, фестивалях, соревнованиях;</a:t>
            </a:r>
            <a:endParaRPr lang="ru-RU" sz="3600" b="1" dirty="0" smtClean="0"/>
          </a:p>
          <a:p>
            <a:r>
              <a:rPr lang="ru-RU" sz="3600" dirty="0" smtClean="0"/>
              <a:t>личного вклада в повышение качества образования, совершенствования методов обучения и воспитания, и продуктивного использования новых образовательных технологий, транслирования в педагогических коллективах опыта практических результатов своей профессиональной деятельности, в том числе </a:t>
            </a:r>
            <a:r>
              <a:rPr lang="ru-RU" sz="3600" b="1" dirty="0" smtClean="0"/>
              <a:t>экспериментальной и инновационной;</a:t>
            </a:r>
          </a:p>
          <a:p>
            <a:r>
              <a:rPr lang="ru-RU" sz="3600" dirty="0" smtClean="0"/>
              <a:t>активного участия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конкурсах.</a:t>
            </a:r>
            <a:endParaRPr lang="ru-RU" sz="3600" b="1" dirty="0" smtClean="0"/>
          </a:p>
          <a:p>
            <a:endParaRPr lang="ru-RU" sz="32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4BD29C1-E806-4900-A9C9-7079C76D3B7D}" type="slidenum">
              <a:rPr lang="ru-RU" altLang="ru-RU" sz="1200">
                <a:latin typeface="Verdana" pitchFamily="34" charset="0"/>
              </a:rPr>
              <a:pPr algn="r" eaLnBrk="1" hangingPunct="1"/>
              <a:t>48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179388" y="188913"/>
            <a:ext cx="8605837" cy="629443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u="sng" dirty="0" smtClean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Требования  для установления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первой  </a:t>
            </a:r>
            <a:r>
              <a:rPr lang="ru-RU" alt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категории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400" b="1" dirty="0" smtClean="0">
                <a:solidFill>
                  <a:srgbClr val="FF00FF"/>
                </a:solidFill>
                <a:latin typeface="Times New Roman" pitchFamily="18" charset="0"/>
              </a:rPr>
              <a:t>стабильные положительные результаты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 освоения обучающимися  образовательных программ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выявление развития у обучающихся способностей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 к научной (интеллектуальной),  творческой,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 физкультурно-спортивной деятельности;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личный вклад в повышение качества образования, 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совершенствование методов обучения и воспитания, 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400" b="1" dirty="0" smtClean="0">
                <a:solidFill>
                  <a:srgbClr val="FF00FF"/>
                </a:solidFill>
                <a:latin typeface="Times New Roman" pitchFamily="18" charset="0"/>
              </a:rPr>
              <a:t>транслирование </a:t>
            </a: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в педагогических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 коллективах опыта практических результатов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 своей профессиональной деятельности, 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400" b="1" dirty="0" smtClean="0">
                <a:solidFill>
                  <a:srgbClr val="FF00FF"/>
                </a:solidFill>
                <a:latin typeface="Times New Roman" pitchFamily="18" charset="0"/>
              </a:rPr>
              <a:t>активное участие в работе 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400" b="1" dirty="0" smtClean="0">
                <a:solidFill>
                  <a:srgbClr val="990000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методических объединений педагогических работников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u="sng" dirty="0" smtClean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3012" name="Заголовок 2"/>
          <p:cNvSpPr>
            <a:spLocks/>
          </p:cNvSpPr>
          <p:nvPr/>
        </p:nvSpPr>
        <p:spPr bwMode="auto">
          <a:xfrm>
            <a:off x="395288" y="404813"/>
            <a:ext cx="851693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FF0000"/>
                </a:solidFill>
                <a:latin typeface="Times New Roman" pitchFamily="18" charset="0"/>
              </a:rPr>
              <a:t>Новое </a:t>
            </a:r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в требованиях</a:t>
            </a:r>
          </a:p>
        </p:txBody>
      </p:sp>
    </p:spTree>
    <p:extLst>
      <p:ext uri="{BB962C8B-B14F-4D97-AF65-F5344CB8AC3E}">
        <p14:creationId xmlns:p14="http://schemas.microsoft.com/office/powerpoint/2010/main" val="954807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5C3EF15-8545-415C-B0E9-1E63CA468B90}" type="slidenum">
              <a:rPr lang="ru-RU" altLang="ru-RU" sz="1200">
                <a:latin typeface="Verdana" pitchFamily="34" charset="0"/>
              </a:rPr>
              <a:pPr algn="r" eaLnBrk="1" hangingPunct="1"/>
              <a:t>49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214313" y="188913"/>
            <a:ext cx="8570912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</a:rPr>
              <a:t>Требования для установления </a:t>
            </a:r>
            <a:r>
              <a:rPr lang="ru-RU" altLang="ru-RU" sz="2800" b="1">
                <a:solidFill>
                  <a:srgbClr val="FF0000"/>
                </a:solidFill>
                <a:latin typeface="Times New Roman" pitchFamily="18" charset="0"/>
              </a:rPr>
              <a:t>высшей </a:t>
            </a: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</a:rPr>
              <a:t>категории</a:t>
            </a:r>
          </a:p>
          <a:p>
            <a:pPr algn="ctr" eaLnBrk="1" hangingPunct="1"/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</a:rPr>
              <a:t>Те же требования, что и  к первой категории.</a:t>
            </a:r>
          </a:p>
          <a:p>
            <a:pPr algn="ctr" eaLnBrk="1" hangingPunct="1"/>
            <a:r>
              <a:rPr lang="ru-RU" altLang="ru-RU" sz="2400" b="1">
                <a:solidFill>
                  <a:srgbClr val="FF00FF"/>
                </a:solidFill>
                <a:latin typeface="Times New Roman" pitchFamily="18" charset="0"/>
              </a:rPr>
              <a:t>Дополнительно:</a:t>
            </a:r>
          </a:p>
          <a:p>
            <a:pPr algn="ctr" eaLnBrk="1" hangingPunct="1"/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</a:rPr>
              <a:t>- участие воспитанников во </a:t>
            </a:r>
            <a:r>
              <a:rPr lang="ru-RU" altLang="ru-RU" sz="2400" b="1">
                <a:solidFill>
                  <a:srgbClr val="FF00FF"/>
                </a:solidFill>
                <a:latin typeface="Times New Roman" pitchFamily="18" charset="0"/>
              </a:rPr>
              <a:t>всероссийских </a:t>
            </a:r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</a:rPr>
              <a:t>олимпиадах, </a:t>
            </a:r>
          </a:p>
          <a:p>
            <a:pPr algn="ctr" eaLnBrk="1" hangingPunct="1"/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</a:rPr>
              <a:t>конкурсах, соревнованиях;</a:t>
            </a:r>
          </a:p>
          <a:p>
            <a:pPr algn="ctr" eaLnBrk="1" hangingPunct="1">
              <a:buFontTx/>
              <a:buChar char="-"/>
            </a:pPr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</a:rPr>
              <a:t>распространение  опыта </a:t>
            </a:r>
            <a:r>
              <a:rPr lang="ru-RU" altLang="ru-RU" sz="2400" b="1">
                <a:solidFill>
                  <a:srgbClr val="FF00FF"/>
                </a:solidFill>
                <a:latin typeface="Times New Roman" pitchFamily="18" charset="0"/>
              </a:rPr>
              <a:t>инновационной</a:t>
            </a:r>
          </a:p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3600" b="1">
                <a:solidFill>
                  <a:srgbClr val="FF0000"/>
                </a:solidFill>
                <a:latin typeface="Times New Roman" pitchFamily="18" charset="0"/>
              </a:rPr>
              <a:t>И</a:t>
            </a: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</a:rPr>
              <a:t> э</a:t>
            </a:r>
            <a:r>
              <a:rPr lang="ru-RU" altLang="ru-RU" sz="2400" b="1">
                <a:solidFill>
                  <a:srgbClr val="FF00FF"/>
                </a:solidFill>
                <a:latin typeface="Times New Roman" pitchFamily="18" charset="0"/>
              </a:rPr>
              <a:t>кспериментальной</a:t>
            </a: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</a:rPr>
              <a:t> деятельности </a:t>
            </a:r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</a:rPr>
              <a:t>по повышению</a:t>
            </a:r>
          </a:p>
          <a:p>
            <a:pPr algn="ctr" eaLnBrk="1" hangingPunct="1"/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</a:rPr>
              <a:t> качества обучения и воспитания</a:t>
            </a:r>
          </a:p>
          <a:p>
            <a:pPr algn="ctr" eaLnBrk="1" hangingPunct="1"/>
            <a:endParaRPr lang="ru-RU" altLang="ru-RU" sz="24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4036" name="Заголовок 2"/>
          <p:cNvSpPr>
            <a:spLocks/>
          </p:cNvSpPr>
          <p:nvPr/>
        </p:nvSpPr>
        <p:spPr bwMode="auto">
          <a:xfrm>
            <a:off x="395288" y="404813"/>
            <a:ext cx="85169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FF0000"/>
                </a:solidFill>
                <a:latin typeface="Times New Roman" pitchFamily="18" charset="0"/>
              </a:rPr>
              <a:t>Новое </a:t>
            </a:r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в требованиях</a:t>
            </a:r>
          </a:p>
        </p:txBody>
      </p:sp>
    </p:spTree>
    <p:extLst>
      <p:ext uri="{BB962C8B-B14F-4D97-AF65-F5344CB8AC3E}">
        <p14:creationId xmlns:p14="http://schemas.microsoft.com/office/powerpoint/2010/main" val="36124074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7704138" cy="647700"/>
          </a:xfrm>
        </p:spPr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Федеральные документы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71472" y="1000108"/>
            <a:ext cx="7993063" cy="5111750"/>
          </a:xfrm>
        </p:spPr>
        <p:txBody>
          <a:bodyPr rtlCol="0">
            <a:normAutofit/>
          </a:bodyPr>
          <a:lstStyle/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endParaRPr lang="ru-RU" sz="2800" dirty="0">
              <a:solidFill>
                <a:srgbClr val="FF0000"/>
              </a:solidFill>
            </a:endParaRP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ru-RU" sz="2800" b="1" dirty="0" smtClean="0"/>
              <a:t>Письмо Департамента общего образования </a:t>
            </a: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ru-RU" sz="2800" b="1" dirty="0" smtClean="0"/>
              <a:t>МО и Н РФ  </a:t>
            </a:r>
            <a:r>
              <a:rPr lang="ru-RU" sz="2800" b="1" u="sng" dirty="0" smtClean="0"/>
              <a:t>от 27.02.2012 г.№ 03-109     </a:t>
            </a:r>
            <a:r>
              <a:rPr lang="ru-RU" sz="2800" b="1" dirty="0" smtClean="0"/>
              <a:t>«О повышении квалификации и аттестации педагогических работников»</a:t>
            </a: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endParaRPr lang="ru-RU" sz="2800" b="1" dirty="0">
              <a:solidFill>
                <a:srgbClr val="0000FF"/>
              </a:solidFill>
            </a:endParaRPr>
          </a:p>
          <a:p>
            <a:pPr marL="82550" indent="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ru-RU" sz="2400" b="1" dirty="0"/>
              <a:t>квалификации учителей, реализующих программу начального общего образования, </a:t>
            </a:r>
            <a:r>
              <a:rPr lang="ru-RU" sz="2400" b="1" dirty="0" smtClean="0"/>
              <a:t>педагоги ДОУ- </a:t>
            </a:r>
            <a:r>
              <a:rPr lang="ru-RU" sz="2400" b="1" dirty="0"/>
              <a:t>72 часа, </a:t>
            </a:r>
            <a:endParaRPr lang="ru-RU" sz="2400" b="1" dirty="0" smtClean="0"/>
          </a:p>
          <a:p>
            <a:pPr marL="82550" indent="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ru-RU" sz="2400" b="1" dirty="0" smtClean="0"/>
              <a:t>а </a:t>
            </a:r>
            <a:r>
              <a:rPr lang="ru-RU" sz="2400" b="1" dirty="0"/>
              <a:t>программу основного общего образования - 108 часов. </a:t>
            </a:r>
            <a:endParaRPr lang="ru-RU" sz="2400" b="1" dirty="0" smtClean="0"/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ru-RU" sz="1800" dirty="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8208912" cy="645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2080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39"/>
            <a:ext cx="8050083" cy="643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6368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78634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«</a:t>
            </a:r>
            <a:r>
              <a:rPr lang="ru-RU" b="1" u="sng" dirty="0" smtClean="0"/>
              <a:t>Куратор ОО», «Куратор МР</a:t>
            </a:r>
            <a:r>
              <a:rPr lang="ru-RU" u="sng" dirty="0" smtClean="0"/>
              <a:t>», </a:t>
            </a:r>
          </a:p>
          <a:p>
            <a:pPr>
              <a:buNone/>
            </a:pPr>
            <a:r>
              <a:rPr lang="ru-RU" dirty="0" smtClean="0"/>
              <a:t>»Возврат на доработку», </a:t>
            </a:r>
          </a:p>
          <a:p>
            <a:pPr>
              <a:buNone/>
            </a:pPr>
            <a:r>
              <a:rPr lang="ru-RU" dirty="0" smtClean="0"/>
              <a:t>«</a:t>
            </a:r>
            <a:r>
              <a:rPr lang="ru-RU" b="1" u="sng" dirty="0" smtClean="0"/>
              <a:t>Куратор </a:t>
            </a:r>
            <a:r>
              <a:rPr lang="ru-RU" b="1" u="sng" dirty="0" err="1" smtClean="0"/>
              <a:t>МОиН</a:t>
            </a:r>
            <a:r>
              <a:rPr lang="ru-RU" b="1" u="sng" dirty="0" smtClean="0"/>
              <a:t> РТ</a:t>
            </a:r>
            <a:r>
              <a:rPr lang="ru-RU" dirty="0" smtClean="0"/>
              <a:t>», «Утверждено»,  «Отказ в предоставлении государственной услуги». </a:t>
            </a:r>
          </a:p>
          <a:p>
            <a:pPr>
              <a:buNone/>
            </a:pPr>
            <a:r>
              <a:rPr lang="ru-RU" dirty="0" smtClean="0"/>
              <a:t>Если у пакета  статус «</a:t>
            </a:r>
            <a:r>
              <a:rPr lang="ru-RU" b="1" dirty="0" smtClean="0"/>
              <a:t>Возврат на доработку</a:t>
            </a:r>
            <a:r>
              <a:rPr lang="ru-RU" dirty="0" smtClean="0"/>
              <a:t>», значит согласно комментария надо провести доработку заявления и отправить куратору ОО. «</a:t>
            </a:r>
            <a:r>
              <a:rPr lang="ru-RU" b="1" dirty="0" smtClean="0"/>
              <a:t>Отказ в предоставлении государственной услуги</a:t>
            </a:r>
            <a:r>
              <a:rPr lang="ru-RU" dirty="0" smtClean="0"/>
              <a:t>» означает отклонение пакета на уровне МО и Н РТ, </a:t>
            </a:r>
          </a:p>
          <a:p>
            <a:pPr>
              <a:buNone/>
            </a:pPr>
            <a:r>
              <a:rPr lang="ru-RU" dirty="0" smtClean="0"/>
              <a:t>и «</a:t>
            </a:r>
            <a:r>
              <a:rPr lang="ru-RU" b="1" dirty="0" smtClean="0"/>
              <a:t>Утверждено</a:t>
            </a:r>
            <a:r>
              <a:rPr lang="ru-RU" dirty="0" smtClean="0"/>
              <a:t>» означает, что педагог  переходит на 2 этап аттестации.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Возможные статусы</a:t>
            </a:r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55922" y="219413"/>
            <a:ext cx="6893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Экспертиза </a:t>
            </a:r>
            <a:r>
              <a:rPr lang="ru-RU" alt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профессиональной деятельности аттестуемых </a:t>
            </a:r>
            <a:endParaRPr lang="ru-RU" sz="28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6424107"/>
              </p:ext>
            </p:extLst>
          </p:nvPr>
        </p:nvGraphicFramePr>
        <p:xfrm>
          <a:off x="1560004" y="2603450"/>
          <a:ext cx="6096000" cy="363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857224" y="1285860"/>
            <a:ext cx="80889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экспертиза проводится в новом режиме -</a:t>
            </a:r>
          </a:p>
          <a:p>
            <a:pPr algn="ctr"/>
            <a:r>
              <a:rPr 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 электронной системе</a:t>
            </a:r>
            <a:endParaRPr lang="ru-RU" sz="25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2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142852"/>
            <a:ext cx="3929090" cy="1143000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Работа </a:t>
            </a:r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эксперта</a:t>
            </a:r>
            <a:endParaRPr lang="ru-RU" alt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1" y="1142984"/>
            <a:ext cx="6315075" cy="3860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8860" y="4500570"/>
            <a:ext cx="6524625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52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581BF6D5-1F77-4218-AEE2-5FF27EDBEF96}" type="slidenum">
              <a:rPr lang="ru-RU" altLang="ru-RU" sz="1200">
                <a:latin typeface="Verdana" pitchFamily="34" charset="0"/>
              </a:rPr>
              <a:pPr algn="r" eaLnBrk="1" hangingPunct="1"/>
              <a:t>55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51203" name="AutoShape 3"/>
          <p:cNvSpPr>
            <a:spLocks noChangeArrowheads="1"/>
          </p:cNvSpPr>
          <p:nvPr/>
        </p:nvSpPr>
        <p:spPr bwMode="auto">
          <a:xfrm>
            <a:off x="250825" y="333375"/>
            <a:ext cx="8497888" cy="6191250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just"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800" b="1" dirty="0">
                <a:latin typeface="Times New Roman" pitchFamily="18" charset="0"/>
              </a:rPr>
              <a:t>Независимые эксперты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не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назначаются</a:t>
            </a:r>
            <a:endParaRPr lang="ru-RU" alt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altLang="ru-RU" sz="2800" b="1" dirty="0">
                <a:latin typeface="Times New Roman" pitchFamily="18" charset="0"/>
              </a:rPr>
              <a:t>к педагогическим работникам </a:t>
            </a:r>
          </a:p>
          <a:p>
            <a:pPr algn="just" eaLnBrk="1" hangingPunct="1"/>
            <a:r>
              <a:rPr lang="ru-RU" altLang="ru-RU" sz="2800" b="1" dirty="0">
                <a:latin typeface="Times New Roman" pitchFamily="18" charset="0"/>
              </a:rPr>
              <a:t>(при повторной аттестации) при наличии у них:</a:t>
            </a:r>
          </a:p>
          <a:p>
            <a:pPr algn="just" eaLnBrk="1" hangingPunct="1">
              <a:buFontTx/>
              <a:buChar char="-"/>
            </a:pPr>
            <a:r>
              <a:rPr lang="ru-RU" altLang="ru-RU" sz="2800" b="1" dirty="0">
                <a:latin typeface="Times New Roman" pitchFamily="18" charset="0"/>
              </a:rPr>
              <a:t>достижений на профессиональных </a:t>
            </a:r>
          </a:p>
          <a:p>
            <a:pPr algn="just" eaLnBrk="1" hangingPunct="1"/>
            <a:r>
              <a:rPr lang="ru-RU" altLang="ru-RU" sz="2800" b="1" dirty="0">
                <a:latin typeface="Times New Roman" pitchFamily="18" charset="0"/>
              </a:rPr>
              <a:t>конкурсах, предметных олимпиадах и др. </a:t>
            </a:r>
          </a:p>
          <a:p>
            <a:pPr algn="just" eaLnBrk="1" hangingPunct="1">
              <a:buFontTx/>
              <a:buChar char="-"/>
            </a:pPr>
            <a:r>
              <a:rPr lang="ru-RU" altLang="ru-RU" sz="2800" b="1" dirty="0">
                <a:latin typeface="Times New Roman" pitchFamily="18" charset="0"/>
              </a:rPr>
              <a:t>государственных, отраслевых наград.</a:t>
            </a:r>
          </a:p>
          <a:p>
            <a:pPr algn="just" eaLnBrk="1" hangingPunct="1"/>
            <a:endParaRPr lang="ru-RU" altLang="ru-RU" sz="2800" b="1" dirty="0">
              <a:latin typeface="Times New Roman" pitchFamily="18" charset="0"/>
            </a:endParaRPr>
          </a:p>
          <a:p>
            <a:pPr algn="just" eaLnBrk="1" hangingPunct="1"/>
            <a:r>
              <a:rPr lang="ru-RU" altLang="ru-RU" sz="3000" b="1" i="1" dirty="0">
                <a:solidFill>
                  <a:srgbClr val="FF00FF"/>
                </a:solidFill>
                <a:latin typeface="Times New Roman" pitchFamily="18" charset="0"/>
              </a:rPr>
              <a:t>К руководящим работникам, аттестуемым</a:t>
            </a:r>
          </a:p>
          <a:p>
            <a:pPr algn="just" eaLnBrk="1" hangingPunct="1"/>
            <a:r>
              <a:rPr lang="ru-RU" altLang="ru-RU" sz="3000" b="1" i="1" dirty="0">
                <a:solidFill>
                  <a:srgbClr val="FF00FF"/>
                </a:solidFill>
                <a:latin typeface="Times New Roman" pitchFamily="18" charset="0"/>
              </a:rPr>
              <a:t> по педагогическим должностям </a:t>
            </a:r>
            <a:r>
              <a:rPr lang="ru-RU" altLang="ru-RU" sz="3000" b="1" dirty="0">
                <a:solidFill>
                  <a:srgbClr val="FF00FF"/>
                </a:solidFill>
                <a:latin typeface="Times New Roman" pitchFamily="18" charset="0"/>
              </a:rPr>
              <a:t>, </a:t>
            </a:r>
            <a:r>
              <a:rPr lang="ru-RU" altLang="ru-RU" sz="3000" b="1" i="1" dirty="0">
                <a:solidFill>
                  <a:srgbClr val="FF00FF"/>
                </a:solidFill>
                <a:latin typeface="Times New Roman" pitchFamily="18" charset="0"/>
              </a:rPr>
              <a:t>независимые</a:t>
            </a:r>
          </a:p>
          <a:p>
            <a:pPr algn="just" eaLnBrk="1" hangingPunct="1"/>
            <a:r>
              <a:rPr lang="ru-RU" altLang="ru-RU" sz="3000" b="1" i="1" dirty="0">
                <a:solidFill>
                  <a:srgbClr val="FF00FF"/>
                </a:solidFill>
                <a:latin typeface="Times New Roman" pitchFamily="18" charset="0"/>
              </a:rPr>
              <a:t> эксперты направляются обязательно</a:t>
            </a:r>
            <a:r>
              <a:rPr lang="ru-RU" altLang="ru-RU" sz="3000" b="1" dirty="0">
                <a:solidFill>
                  <a:srgbClr val="FF00FF"/>
                </a:solidFill>
                <a:latin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357290" y="357166"/>
            <a:ext cx="7358082" cy="1571636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algn="ctr">
              <a:lnSpc>
                <a:spcPct val="115000"/>
              </a:lnSpc>
            </a:pPr>
            <a:r>
              <a:rPr lang="ru-RU" altLang="ru-RU" sz="47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Типовые ошибки </a:t>
            </a:r>
          </a:p>
          <a:p>
            <a:pPr algn="ctr">
              <a:lnSpc>
                <a:spcPct val="115000"/>
              </a:lnSpc>
            </a:pPr>
            <a:r>
              <a:rPr lang="ru-RU" altLang="ru-RU" sz="47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при работе в системе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9025E"/>
                </a:solidFill>
                <a:effectLst/>
                <a:uLnTx/>
                <a:uFillTx/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9025E"/>
                </a:solidFill>
                <a:effectLst/>
                <a:uLnTx/>
                <a:uFillTx/>
                <a:latin typeface="+mn-lt"/>
                <a:ea typeface="Tahoma" pitchFamily="34" charset="0"/>
                <a:cs typeface="Tahoma" pitchFamily="34" charset="0"/>
              </a:rPr>
            </a:b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9025E"/>
              </a:solidFill>
              <a:effectLst/>
              <a:uLnTx/>
              <a:uFillTx/>
              <a:latin typeface="+mn-lt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1500174"/>
            <a:ext cx="77867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ct val="60000"/>
              <a:defRPr/>
            </a:pPr>
            <a:endParaRPr lang="ru-RU" altLang="ru-RU" sz="2800" b="1" dirty="0" smtClean="0">
              <a:solidFill>
                <a:srgbClr val="002060"/>
              </a:solidFill>
            </a:endParaRPr>
          </a:p>
          <a:p>
            <a:pPr indent="355600" algn="just">
              <a:buSzPct val="60000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Педагоги:</a:t>
            </a:r>
          </a:p>
          <a:p>
            <a:pPr indent="355600" algn="just">
              <a:buSzPct val="60000"/>
            </a:pPr>
            <a:endParaRPr lang="ru-RU" altLang="ru-RU" sz="1200" i="1" dirty="0" smtClean="0">
              <a:solidFill>
                <a:srgbClr val="002060"/>
              </a:solidFill>
            </a:endParaRP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 в полном объёме заполняют личные кабинеты;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 правильно выбирают категории, на которые хотели бы заявиться; 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создают несколько личных кабинетов;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неверно оформляют должности в личном кабинете.</a:t>
            </a:r>
          </a:p>
        </p:txBody>
      </p:sp>
    </p:spTree>
    <p:extLst>
      <p:ext uri="{BB962C8B-B14F-4D97-AF65-F5344CB8AC3E}">
        <p14:creationId xmlns:p14="http://schemas.microsoft.com/office/powerpoint/2010/main" val="329271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Задачи по организации и проведению</a:t>
            </a: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педагогической аттестации </a:t>
            </a: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2015/2016 учебный 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200" i="1" dirty="0" smtClean="0">
                <a:solidFill>
                  <a:srgbClr val="002060"/>
                </a:solidFill>
              </a:rPr>
              <a:t>В муниципальных районах республики необходимо сформировать предварительный реестр региональных инновационных площадок для подачи в Экспертный Совет по инновационной работе в системе образования, созданный  при министерстве.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200" b="1" i="1" dirty="0" smtClean="0">
                <a:solidFill>
                  <a:srgbClr val="002060"/>
                </a:solidFill>
              </a:rPr>
              <a:t>Экспертным комиссиям муниципальных районов необходимо осуществлять предварительный анализ результатов деятельности педагогических работников, претендующих на </a:t>
            </a:r>
            <a:r>
              <a:rPr lang="ru-RU" sz="2200" b="1" i="1" dirty="0">
                <a:solidFill>
                  <a:srgbClr val="002060"/>
                </a:solidFill>
              </a:rPr>
              <a:t>категорию.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200" i="1" dirty="0">
                <a:solidFill>
                  <a:srgbClr val="002060"/>
                </a:solidFill>
              </a:rPr>
              <a:t>Для дальнейшей качественной работы экспертов, определения ими личностных компетенций аттестуемых, аттестуемым педагогам необходимо </a:t>
            </a:r>
            <a:r>
              <a:rPr lang="ru-RU" sz="2200" i="1" dirty="0" smtClean="0">
                <a:solidFill>
                  <a:srgbClr val="002060"/>
                </a:solidFill>
              </a:rPr>
              <a:t>разместить </a:t>
            </a:r>
            <a:r>
              <a:rPr lang="ru-RU" sz="2200" b="1" i="1" dirty="0">
                <a:solidFill>
                  <a:srgbClr val="002060"/>
                </a:solidFill>
              </a:rPr>
              <a:t>свои </a:t>
            </a:r>
            <a:r>
              <a:rPr lang="ru-RU" sz="2200" b="1" i="1" dirty="0" smtClean="0">
                <a:solidFill>
                  <a:srgbClr val="002060"/>
                </a:solidFill>
              </a:rPr>
              <a:t>видео уроки </a:t>
            </a:r>
            <a:r>
              <a:rPr lang="ru-RU" sz="2200" b="1" i="1" dirty="0">
                <a:solidFill>
                  <a:srgbClr val="002060"/>
                </a:solidFill>
              </a:rPr>
              <a:t>на личных сайтах</a:t>
            </a:r>
            <a:r>
              <a:rPr lang="ru-RU" sz="2200" i="1" dirty="0">
                <a:solidFill>
                  <a:srgbClr val="002060"/>
                </a:solidFill>
              </a:rPr>
              <a:t>. 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35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52"/>
            <a:ext cx="8229600" cy="650085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Вопрос 50.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Вносится ли запись в трудовую книжку педагогического работника в связи с установлением ему квалификационной категории (первой, высшей)?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Ответ.</a:t>
            </a:r>
            <a:endParaRPr lang="ru-RU" dirty="0" smtClean="0"/>
          </a:p>
          <a:p>
            <a:r>
              <a:rPr lang="ru-RU" dirty="0" smtClean="0"/>
              <a:t>Согласно пункту 3.1 Инструкции по заполнению трудовых книжек, утвержденной постановлением Минтруда России от 10 октября 2003 г. № 69 «Об утверждении Инструкции по заполнению трудовых книжек» (зарегистрировано в Минюсте России 11 ноября 2003 г., регистрационный № 5219), если работнику в период работы присваивается новый разряд (класс, категория и т.п.), об этом в установленном порядке производится соответствующая запись.</a:t>
            </a:r>
          </a:p>
          <a:p>
            <a:r>
              <a:rPr lang="ru-RU" dirty="0" smtClean="0"/>
              <a:t>Следовательно, сведения о результатах аттестации, проведенной на основании заявления педагогического работника для установления ему первой или высшей квалификационной категории, должны быть внесены в трудовую книжку.</a:t>
            </a:r>
          </a:p>
          <a:p>
            <a:r>
              <a:rPr lang="ru-RU" dirty="0" smtClean="0"/>
              <a:t>Например: учителю информатики (преподавателю) присвоена высшая квалификационная категория. В этом случае в трудовой книжке в графе 1 раздела «Сведения о работе» ставится порядковый номер записи, в графе 2 указывается дата принятия решения аттестационной комиссии, в графе 3 делается запись «Установлена высшая квалификационная категория по должности «учитель» («преподаватель») без указания преподаваемого предмета, в графу 4 вносятся дата и номер распорядительного акта федерального органа исполнительной власти, государственного органа исполнительной власти субъекта Российской Федерации, осуществляющего управление в сфере образования.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5A2A9BFC-8227-41D0-91EE-80D3EF47C2D9}" type="slidenum">
              <a:rPr lang="ru-RU" altLang="ru-RU" sz="1200">
                <a:latin typeface="Verdana" pitchFamily="34" charset="0"/>
              </a:rPr>
              <a:pPr algn="r" eaLnBrk="1" hangingPunct="1"/>
              <a:t>6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357158" y="357166"/>
            <a:ext cx="8640762" cy="540704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2600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3200" b="1" dirty="0" smtClean="0">
                <a:latin typeface="Times New Roman" pitchFamily="18" charset="0"/>
              </a:rPr>
              <a:t>Два </a:t>
            </a:r>
            <a:r>
              <a:rPr lang="ru-RU" altLang="ru-RU" sz="3200" b="1" dirty="0">
                <a:latin typeface="Times New Roman" pitchFamily="18" charset="0"/>
              </a:rPr>
              <a:t>вида аттестации для педагогов:</a:t>
            </a:r>
          </a:p>
          <a:p>
            <a:pPr eaLnBrk="1" hangingPunct="1"/>
            <a:endParaRPr lang="ru-RU" altLang="ru-RU" sz="32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3200" b="1" u="sng" dirty="0">
                <a:solidFill>
                  <a:srgbClr val="FF0000"/>
                </a:solidFill>
                <a:latin typeface="Times New Roman" pitchFamily="18" charset="0"/>
              </a:rPr>
              <a:t>1 вид:  </a:t>
            </a:r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с целью подтверждения</a:t>
            </a:r>
          </a:p>
          <a:p>
            <a:pPr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соответствия занимаемой должности</a:t>
            </a:r>
          </a:p>
          <a:p>
            <a:pPr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на уровне ОУ</a:t>
            </a:r>
          </a:p>
          <a:p>
            <a:pPr eaLnBrk="1" hangingPunct="1"/>
            <a:endParaRPr lang="ru-RU" altLang="ru-RU" sz="32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3200" b="1" u="sng" dirty="0">
                <a:solidFill>
                  <a:srgbClr val="FF0000"/>
                </a:solidFill>
                <a:latin typeface="Times New Roman" pitchFamily="18" charset="0"/>
              </a:rPr>
              <a:t>2 вид:  </a:t>
            </a:r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для установления соответствия </a:t>
            </a:r>
          </a:p>
          <a:p>
            <a:pPr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уровня квалификации требованиям</a:t>
            </a:r>
          </a:p>
          <a:p>
            <a:pPr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квалификационной категории</a:t>
            </a:r>
          </a:p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(первой или высшей)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D081041D-D1E2-4570-91C9-BA37CEFD5FED}" type="slidenum">
              <a:rPr lang="ru-RU" altLang="ru-RU" sz="1200">
                <a:latin typeface="Verdana" pitchFamily="34" charset="0"/>
              </a:rPr>
              <a:pPr algn="r" eaLnBrk="1" hangingPunct="1"/>
              <a:t>7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26627" name="AutoShape 7"/>
          <p:cNvSpPr>
            <a:spLocks noChangeArrowheads="1"/>
          </p:cNvSpPr>
          <p:nvPr/>
        </p:nvSpPr>
        <p:spPr bwMode="auto">
          <a:xfrm>
            <a:off x="900113" y="188913"/>
            <a:ext cx="7272337" cy="605631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32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endParaRPr lang="ru-RU" altLang="ru-RU" sz="32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>
                <a:latin typeface="Times New Roman" pitchFamily="18" charset="0"/>
              </a:rPr>
              <a:t>Приказ МО и Н РФ </a:t>
            </a:r>
          </a:p>
          <a:p>
            <a:pPr algn="ctr" eaLnBrk="1" hangingPunct="1"/>
            <a:r>
              <a:rPr lang="ru-RU" altLang="ru-RU" sz="3200" b="1">
                <a:latin typeface="Times New Roman" pitchFamily="18" charset="0"/>
              </a:rPr>
              <a:t>от 07 апреля 2014 г. № 276</a:t>
            </a:r>
          </a:p>
          <a:p>
            <a:pPr algn="ctr" eaLnBrk="1" hangingPunct="1"/>
            <a:endParaRPr lang="ru-RU" altLang="ru-RU" sz="3200" b="1"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 i="1">
                <a:latin typeface="Times New Roman" pitchFamily="18" charset="0"/>
              </a:rPr>
              <a:t> </a:t>
            </a:r>
            <a:r>
              <a:rPr lang="ru-RU" altLang="ru-RU" sz="2800" b="1" i="1" u="sng">
                <a:latin typeface="Times New Roman" pitchFamily="18" charset="0"/>
              </a:rPr>
              <a:t>«</a:t>
            </a:r>
            <a:r>
              <a:rPr lang="ru-RU" altLang="ru-RU" sz="2800" b="1" u="sng">
                <a:latin typeface="Times New Roman" pitchFamily="18" charset="0"/>
              </a:rPr>
              <a:t>О порядке проведения аттестации</a:t>
            </a:r>
          </a:p>
          <a:p>
            <a:pPr algn="ctr" eaLnBrk="1" hangingPunct="1"/>
            <a:r>
              <a:rPr lang="ru-RU" altLang="ru-RU" sz="2800" b="1" u="sng">
                <a:latin typeface="Times New Roman" pitchFamily="18" charset="0"/>
              </a:rPr>
              <a:t> педагогических  работников</a:t>
            </a:r>
          </a:p>
          <a:p>
            <a:pPr algn="ctr" eaLnBrk="1" hangingPunct="1"/>
            <a:r>
              <a:rPr lang="ru-RU" altLang="ru-RU" sz="2800" b="1" u="sng">
                <a:latin typeface="Times New Roman" pitchFamily="18" charset="0"/>
              </a:rPr>
              <a:t>организаций, осуществляющих </a:t>
            </a:r>
          </a:p>
          <a:p>
            <a:pPr algn="ctr" eaLnBrk="1" hangingPunct="1"/>
            <a:r>
              <a:rPr lang="ru-RU" altLang="ru-RU" sz="2800" b="1" u="sng">
                <a:latin typeface="Times New Roman" pitchFamily="18" charset="0"/>
              </a:rPr>
              <a:t>образовательную  деятельность »</a:t>
            </a:r>
          </a:p>
          <a:p>
            <a:pPr algn="ctr" eaLnBrk="1" hangingPunct="1"/>
            <a:r>
              <a:rPr lang="ru-RU" altLang="ru-RU" sz="2800" b="1" u="sng">
                <a:solidFill>
                  <a:srgbClr val="FF0000"/>
                </a:solidFill>
                <a:latin typeface="Times New Roman" pitchFamily="18" charset="0"/>
              </a:rPr>
              <a:t>(обязательная аттестация)</a:t>
            </a:r>
          </a:p>
          <a:p>
            <a:pPr algn="ctr" eaLnBrk="1" hangingPunct="1"/>
            <a:endParaRPr lang="ru-RU" altLang="ru-RU" sz="2800" b="1" u="sng">
              <a:latin typeface="Times New Roman" pitchFamily="18" charset="0"/>
            </a:endParaRPr>
          </a:p>
        </p:txBody>
      </p:sp>
      <p:sp>
        <p:nvSpPr>
          <p:cNvPr id="26628" name="Rectangle 9"/>
          <p:cNvSpPr>
            <a:spLocks noChangeArrowheads="1"/>
          </p:cNvSpPr>
          <p:nvPr/>
        </p:nvSpPr>
        <p:spPr bwMode="auto">
          <a:xfrm>
            <a:off x="323850" y="495300"/>
            <a:ext cx="78486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4000" b="1" u="sng">
                <a:solidFill>
                  <a:srgbClr val="FF0000"/>
                </a:solidFill>
                <a:latin typeface="Times New Roman" pitchFamily="18" charset="0"/>
              </a:rPr>
              <a:t>Федеральные документы </a:t>
            </a:r>
            <a:r>
              <a:rPr lang="ru-RU" altLang="ru-RU" sz="3600" b="1" u="sng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altLang="ru-RU" sz="3600" b="1" u="sng">
                <a:solidFill>
                  <a:srgbClr val="FF0000"/>
                </a:solidFill>
                <a:latin typeface="Times New Roman" pitchFamily="18" charset="0"/>
              </a:rPr>
            </a:br>
            <a:endParaRPr lang="ru-RU" altLang="ru-RU" sz="36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49D722D4-8CE4-451E-BBAB-C95524F61F44}" type="slidenum">
              <a:rPr lang="ru-RU" altLang="ru-RU" sz="1200">
                <a:latin typeface="Verdana" pitchFamily="34" charset="0"/>
              </a:rPr>
              <a:pPr algn="r" eaLnBrk="1" hangingPunct="1"/>
              <a:t>8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179388" y="260350"/>
            <a:ext cx="8137525" cy="607536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28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sz="4000" b="1" u="sng" dirty="0">
                <a:latin typeface="Times New Roman" pitchFamily="18" charset="0"/>
              </a:rPr>
              <a:t>ОБЯЗАТЕЛЬНАЯ  АТТЕСТАЦИЯ</a:t>
            </a:r>
          </a:p>
          <a:p>
            <a:pPr algn="ctr" eaLnBrk="1" hangingPunct="1"/>
            <a:endParaRPr lang="ru-RU" altLang="ru-RU" sz="32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Аттестация с целью подтверждения</a:t>
            </a: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 соответствия  занимаемой должности </a:t>
            </a: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проводится по представлению работодателя</a:t>
            </a: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один раз в 5 лет в отношении тех, </a:t>
            </a: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у кого нет квалификационных категорий</a:t>
            </a:r>
          </a:p>
          <a:p>
            <a:pPr algn="ctr" eaLnBrk="1" hangingPunct="1"/>
            <a:endParaRPr lang="ru-RU" altLang="ru-RU" sz="3200" b="1" dirty="0"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 i="1" dirty="0">
                <a:latin typeface="Times New Roman" pitchFamily="18" charset="0"/>
              </a:rPr>
              <a:t>    Процедура аттестации: </a:t>
            </a:r>
          </a:p>
          <a:p>
            <a:pPr algn="ctr" eaLnBrk="1" hangingPunct="1"/>
            <a:r>
              <a:rPr lang="ru-RU" altLang="ru-RU" sz="3200" b="1" i="1" dirty="0">
                <a:latin typeface="Times New Roman" pitchFamily="18" charset="0"/>
              </a:rPr>
              <a:t>Оценка профессиональной деятельности </a:t>
            </a:r>
          </a:p>
          <a:p>
            <a:pPr algn="ctr" eaLnBrk="1" hangingPunct="1"/>
            <a:r>
              <a:rPr lang="ru-RU" altLang="ru-RU" sz="3200" b="1" i="1" dirty="0">
                <a:latin typeface="Times New Roman" pitchFamily="18" charset="0"/>
              </a:rPr>
              <a:t>(оценка знаний в письменной форме).</a:t>
            </a: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9460" name="Заголовок 2"/>
          <p:cNvSpPr>
            <a:spLocks/>
          </p:cNvSpPr>
          <p:nvPr/>
        </p:nvSpPr>
        <p:spPr bwMode="auto">
          <a:xfrm>
            <a:off x="395288" y="476250"/>
            <a:ext cx="85169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ru-RU" altLang="ru-RU" sz="4000" b="1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012565CB-90F2-4A3F-836F-2EE003D224C5}" type="slidenum">
              <a:rPr lang="ru-RU" altLang="ru-RU" sz="1200">
                <a:latin typeface="Verdana" pitchFamily="34" charset="0"/>
              </a:rPr>
              <a:pPr algn="r" eaLnBrk="1" hangingPunct="1"/>
              <a:t>9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107950" y="306388"/>
            <a:ext cx="8785225" cy="607536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</a:pPr>
            <a:endParaRPr lang="ru-RU" altLang="ru-RU" sz="10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rgbClr val="99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2532" name="Заголовок 2"/>
          <p:cNvSpPr>
            <a:spLocks/>
          </p:cNvSpPr>
          <p:nvPr/>
        </p:nvSpPr>
        <p:spPr bwMode="auto">
          <a:xfrm>
            <a:off x="366713" y="120650"/>
            <a:ext cx="787717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ОБЯЗАТЕЛЬНАЯ  АТТЕСТАЦИЯ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071546"/>
            <a:ext cx="88583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70C0"/>
                </a:solidFill>
              </a:rPr>
              <a:t>Не подлежат аттестации педагогические работники </a:t>
            </a:r>
            <a:r>
              <a:rPr lang="ru-RU" sz="2600" dirty="0" smtClean="0"/>
              <a:t> имеющие квалификационные категории;</a:t>
            </a:r>
          </a:p>
          <a:p>
            <a:r>
              <a:rPr lang="ru-RU" sz="2600" dirty="0" smtClean="0"/>
              <a:t>  проработавшие в занимаемой должности менее двух лет в организации, в которой проводится аттестация; </a:t>
            </a:r>
          </a:p>
          <a:p>
            <a:r>
              <a:rPr lang="ru-RU" sz="2600" dirty="0" smtClean="0"/>
              <a:t> беременные женщины; </a:t>
            </a:r>
          </a:p>
          <a:p>
            <a:r>
              <a:rPr lang="ru-RU" sz="2600" dirty="0" smtClean="0"/>
              <a:t> женщины, находящиеся в отпуске по беременности и родам; </a:t>
            </a:r>
          </a:p>
          <a:p>
            <a:r>
              <a:rPr lang="ru-RU" sz="2600" dirty="0" smtClean="0"/>
              <a:t> находящиеся в отпуске по уходу за ребенком до достижения им возраста трех лет; </a:t>
            </a:r>
          </a:p>
          <a:p>
            <a:r>
              <a:rPr lang="ru-RU" sz="2600" dirty="0" smtClean="0"/>
              <a:t> отсутствовавшие на рабочем месте более четырех месяцев подряд в связи с заболеванием</a:t>
            </a:r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18980</TotalTime>
  <Words>1782</Words>
  <Application>Microsoft Office PowerPoint</Application>
  <PresentationFormat>Экран (4:3)</PresentationFormat>
  <Paragraphs>381</Paragraphs>
  <Slides>58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Открытая</vt:lpstr>
      <vt:lpstr>Вопросы организации заявительной аттестации   Рекомендации по обязательной аттестации          </vt:lpstr>
      <vt:lpstr>  Федеральный Закон  «Об образовании в Российской Федерации»    Статья 49. Аттестация педагогических работников   п. 3 статьи 49: аттестация педагогических работников осуществляется уполномоченными органами государственной власти субъектов Российской Федерации  </vt:lpstr>
      <vt:lpstr>Презентация PowerPoint</vt:lpstr>
      <vt:lpstr>Презентация PowerPoint</vt:lpstr>
      <vt:lpstr>Федеральные документы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ОБЯЗАТЕЛЬНАЯ  АТТЕСТАЦИЯ</vt:lpstr>
      <vt:lpstr>Профсоюз работников народного образования и науки Российской Федерации ИНФОРМАЦИОННЫЙ БЮЛЛЕТЕНЬ № 8,  РАЗЪЯСНЕНИЯ  Вопрос 21. Распространяются ли результаты аттестации в целях подтверждения соответствия занимаемой должности одной образовательной организации при переходе в другую образовательную организацию?</vt:lpstr>
      <vt:lpstr>Результаты аттестации педагогических работников, проводимых с целью подтверждения их СЗД, в трудовую книжку педагогического работника не вносятся. Сведения вносятся только в личную карточку работника (форма № Т-2), утвержденную постановлением Госкомстата России от 05.01.2004 №1, содержащую раздел IV “Аттестация».</vt:lpstr>
      <vt:lpstr>Презентация PowerPoint</vt:lpstr>
      <vt:lpstr>Презентация PowerPoint</vt:lpstr>
      <vt:lpstr>Презентация PowerPoint</vt:lpstr>
      <vt:lpstr>Кураторы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Интерфейс  педагога</vt:lpstr>
      <vt:lpstr>Презентация PowerPoint</vt:lpstr>
      <vt:lpstr>Для того, чтобы  файл «Заявление» поместить в пакет документов необходимо перейти по ссылке «Добавить файл» на страницу «Мои файлы», затем загрузить Заявление  в Мои файлы используя функцию «Загрузить файлы в хранилище»; отметить галочкой файл  — «Заявление» и добавить в пакет, используя функцию  «Добавить выбранные файлы».   </vt:lpstr>
      <vt:lpstr>На странице «Пакет»  выполненные действия можно отменить  (Отмена) или  сохранить (Сохранить). </vt:lpstr>
      <vt:lpstr>Следующий шаг -это идентификация документа, который  вы загрузили. Тип документа должен быть — Заявление. Система автоматически первоначально загруженному документу присваивает тип — Другие документы. Для идентификации обязательных документов необходимо документу заявление присвоить тип  — Заявление. Для этого зайти необходимо открыть пакет (действие «Редактировать»)  и перейти по ссылке -изменить тип документа -</vt:lpstr>
      <vt:lpstr>На странице «Типы документов пакета» файлу или файлам устанавливается соответствующий тип из списка типов- </vt:lpstr>
      <vt:lpstr>После сохранения на странице Педагогическая аттестация  будет сформирована запись в который поле Действие позволяет удалить/редактировать пакет или перейти на компьютерное тестирование в рамках педагогической аттестации (при наведении на значки у активных значков появляются подсказки.   - </vt:lpstr>
      <vt:lpstr>Для прохождения компьютерного тестирования необходимо  на странице Педагогическая аттестация выбрать Действие «Начать тестирование». Тестирование будет доступно в определенный срок.  Время прохождения тестирования — 45 минут. </vt:lpstr>
      <vt:lpstr>КОМПЬЮТЕРНОЕ ТЕСТИРОВАНИЕ НА ПОРТАЛЕ edu.tatar.ru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прохождения заявления аттестуемого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статусы</vt:lpstr>
      <vt:lpstr>Презентация PowerPoint</vt:lpstr>
      <vt:lpstr>Работа эксперта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Райхана</cp:lastModifiedBy>
  <cp:revision>935</cp:revision>
  <cp:lastPrinted>2015-07-10T03:33:56Z</cp:lastPrinted>
  <dcterms:created xsi:type="dcterms:W3CDTF">2013-02-06T07:02:31Z</dcterms:created>
  <dcterms:modified xsi:type="dcterms:W3CDTF">2015-10-01T09:17:17Z</dcterms:modified>
</cp:coreProperties>
</file>